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xml" ContentType="application/vnd.openxmlformats-officedocument.presentationml.notesSlide+xml"/>
  <Override PartName="/ppt/tags/tag2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84" r:id="rId2"/>
    <p:sldMasterId id="2147483685" r:id="rId3"/>
  </p:sldMasterIdLst>
  <p:notesMasterIdLst>
    <p:notesMasterId r:id="rId34"/>
  </p:notesMasterIdLst>
  <p:sldIdLst>
    <p:sldId id="322" r:id="rId4"/>
    <p:sldId id="323" r:id="rId5"/>
    <p:sldId id="324" r:id="rId6"/>
    <p:sldId id="312" r:id="rId7"/>
    <p:sldId id="313" r:id="rId8"/>
    <p:sldId id="296" r:id="rId9"/>
    <p:sldId id="297" r:id="rId10"/>
    <p:sldId id="298" r:id="rId11"/>
    <p:sldId id="299" r:id="rId12"/>
    <p:sldId id="300" r:id="rId13"/>
    <p:sldId id="301" r:id="rId14"/>
    <p:sldId id="302" r:id="rId15"/>
    <p:sldId id="303" r:id="rId16"/>
    <p:sldId id="304" r:id="rId17"/>
    <p:sldId id="305" r:id="rId18"/>
    <p:sldId id="306" r:id="rId19"/>
    <p:sldId id="307" r:id="rId20"/>
    <p:sldId id="308" r:id="rId21"/>
    <p:sldId id="309" r:id="rId22"/>
    <p:sldId id="310" r:id="rId23"/>
    <p:sldId id="311" r:id="rId24"/>
    <p:sldId id="315" r:id="rId25"/>
    <p:sldId id="316" r:id="rId26"/>
    <p:sldId id="314" r:id="rId27"/>
    <p:sldId id="317" r:id="rId28"/>
    <p:sldId id="318" r:id="rId29"/>
    <p:sldId id="319" r:id="rId30"/>
    <p:sldId id="320" r:id="rId31"/>
    <p:sldId id="321" r:id="rId32"/>
    <p:sldId id="274"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D0D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5417" autoAdjust="0"/>
  </p:normalViewPr>
  <p:slideViewPr>
    <p:cSldViewPr snapToGrid="0">
      <p:cViewPr varScale="1">
        <p:scale>
          <a:sx n="64" d="100"/>
          <a:sy n="64" d="100"/>
        </p:scale>
        <p:origin x="1328" y="2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4"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2B75EE-71B4-4B9F-9A65-92344EEF7274}" type="datetimeFigureOut">
              <a:rPr lang="zh-CN" altLang="en-US" smtClean="0"/>
              <a:pPr/>
              <a:t>2021/7/21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D79124-E974-4903-83F7-5FAB5639EB1C}" type="slidenum">
              <a:rPr lang="zh-CN" altLang="en-US" smtClean="0"/>
              <a:pPr/>
              <a:t>‹#›</a:t>
            </a:fld>
            <a:endParaRPr lang="zh-CN" altLang="en-US"/>
          </a:p>
        </p:txBody>
      </p:sp>
    </p:spTree>
    <p:extLst>
      <p:ext uri="{BB962C8B-B14F-4D97-AF65-F5344CB8AC3E}">
        <p14:creationId xmlns:p14="http://schemas.microsoft.com/office/powerpoint/2010/main" val="177272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t>1</a:t>
            </a:fld>
            <a:endParaRPr lang="zh-CN" altLang="en-US"/>
          </a:p>
        </p:txBody>
      </p:sp>
    </p:spTree>
    <p:extLst>
      <p:ext uri="{BB962C8B-B14F-4D97-AF65-F5344CB8AC3E}">
        <p14:creationId xmlns:p14="http://schemas.microsoft.com/office/powerpoint/2010/main" val="195888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3</a:t>
            </a:fld>
            <a:endParaRPr lang="zh-CN" altLang="en-US"/>
          </a:p>
        </p:txBody>
      </p:sp>
    </p:spTree>
    <p:extLst>
      <p:ext uri="{BB962C8B-B14F-4D97-AF65-F5344CB8AC3E}">
        <p14:creationId xmlns:p14="http://schemas.microsoft.com/office/powerpoint/2010/main" val="1104539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6</a:t>
            </a:fld>
            <a:endParaRPr lang="zh-CN" altLang="en-US"/>
          </a:p>
        </p:txBody>
      </p:sp>
    </p:spTree>
    <p:extLst>
      <p:ext uri="{BB962C8B-B14F-4D97-AF65-F5344CB8AC3E}">
        <p14:creationId xmlns:p14="http://schemas.microsoft.com/office/powerpoint/2010/main" val="1068402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0F1C1A9A-A8FA-452B-85AA-F08C337CC6F6}" type="datetime1">
              <a:rPr lang="zh-CN" altLang="en-US" smtClean="0"/>
              <a:t>2021/7/21</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2297930171"/>
      </p:ext>
    </p:extLst>
  </p:cSld>
  <p:clrMapOvr>
    <a:masterClrMapping/>
  </p:clrMapOvr>
  <p:transition spd="slow">
    <p:pull dir="ru"/>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9914D8E-C97C-4968-BE78-045FDF3635E3}" type="datetime1">
              <a:rPr lang="zh-CN" altLang="en-US" smtClean="0"/>
              <a:t>2021/7/21</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t>‹#›</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贝叶斯</a:t>
            </a:r>
            <a:endParaRPr lang="zh-CN" altLang="en-US" dirty="0"/>
          </a:p>
        </p:txBody>
      </p:sp>
    </p:spTree>
    <p:extLst>
      <p:ext uri="{BB962C8B-B14F-4D97-AF65-F5344CB8AC3E}">
        <p14:creationId xmlns:p14="http://schemas.microsoft.com/office/powerpoint/2010/main" val="13234862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7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E3F7FD54-2FE6-46C5-9D4B-87356A384243}" type="datetime1">
              <a:rPr lang="zh-CN" altLang="en-US" smtClean="0"/>
              <a:t>2021/7/21</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331613436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371922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4EF3098-1E09-47B8-8D97-EEC8B6AACA29}" type="datetime1">
              <a:rPr lang="zh-CN" altLang="en-US" smtClean="0"/>
              <a:t>2021/7/21</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贝叶斯</a:t>
            </a:r>
            <a:endParaRPr lang="zh-CN" altLang="en-US" dirty="0"/>
          </a:p>
        </p:txBody>
      </p:sp>
    </p:spTree>
    <p:extLst>
      <p:ext uri="{BB962C8B-B14F-4D97-AF65-F5344CB8AC3E}">
        <p14:creationId xmlns:p14="http://schemas.microsoft.com/office/powerpoint/2010/main" val="207858113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8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2B55ADC7-76BC-46E7-A2A6-7EAA3B18676D}" type="datetime1">
              <a:rPr lang="zh-CN" altLang="en-US" smtClean="0"/>
              <a:t>2021/7/21</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21954483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218131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smtClean="0"/>
              <a:t>贝叶斯</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2F412C5C-C73A-4010-A543-514F6E608F97}"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fld id="{D03D78DB-C4DB-4A54-9981-899F9C208ADE}" type="datetime1">
              <a:rPr lang="zh-CN" altLang="en-US" smtClean="0"/>
              <a:t>2021/7/21</a:t>
            </a:fld>
            <a:endParaRPr lang="en-US" altLang="zh-CN"/>
          </a:p>
        </p:txBody>
      </p:sp>
    </p:spTree>
    <p:extLst>
      <p:ext uri="{BB962C8B-B14F-4D97-AF65-F5344CB8AC3E}">
        <p14:creationId xmlns:p14="http://schemas.microsoft.com/office/powerpoint/2010/main" val="2521361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606BE7-68A9-4E20-BF80-ABDBFE4B0B23}" type="datetime1">
              <a:rPr lang="zh-CN" altLang="en-US" smtClean="0"/>
              <a:t>2021/7/21</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贝叶斯</a:t>
            </a:r>
            <a:endParaRPr lang="zh-CN" altLang="en-US" dirty="0"/>
          </a:p>
        </p:txBody>
      </p:sp>
    </p:spTree>
    <p:extLst>
      <p:ext uri="{BB962C8B-B14F-4D97-AF65-F5344CB8AC3E}">
        <p14:creationId xmlns:p14="http://schemas.microsoft.com/office/powerpoint/2010/main" val="43267748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CC046083-9C40-4AF1-92D0-129398DA7074}" type="datetime1">
              <a:rPr lang="zh-CN" altLang="en-US" smtClean="0"/>
              <a:t>2021/7/21</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239506378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181627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4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B82F2C04-0D69-471B-A1B5-7BB139158565}" type="datetime1">
              <a:rPr lang="zh-CN" altLang="en-US" smtClean="0"/>
              <a:t>2021/7/21</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15388648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B215232B-5FF9-4641-BA9F-7F40B6A710F4}" type="datetime1">
              <a:rPr lang="zh-CN" altLang="en-US" smtClean="0"/>
              <a:t>2021/7/21</a:t>
            </a:fld>
            <a:endParaRPr lang="zh-CN" altLang="en-US"/>
          </a:p>
        </p:txBody>
      </p:sp>
      <p:sp>
        <p:nvSpPr>
          <p:cNvPr id="11"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12"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11032205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209736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C01EE7-A7F6-4F5D-9616-1B607D9766AB}" type="datetime1">
              <a:rPr lang="zh-CN" altLang="en-US" smtClean="0"/>
              <a:t>2021/7/21</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dirty="0"/>
          </a:p>
        </p:txBody>
      </p:sp>
    </p:spTree>
    <p:extLst>
      <p:ext uri="{BB962C8B-B14F-4D97-AF65-F5344CB8AC3E}">
        <p14:creationId xmlns:p14="http://schemas.microsoft.com/office/powerpoint/2010/main" val="39957537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CA929E71-68EC-4DFA-A08A-5C3A62C4BEC1}" type="datetime1">
              <a:rPr lang="zh-CN" altLang="en-US" smtClean="0"/>
              <a:t>2021/7/21</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dirty="0"/>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407880520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249446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4C999D-BDCC-456F-8ABE-8977D6E162ED}" type="datetime1">
              <a:rPr lang="zh-CN" altLang="en-US" smtClean="0"/>
              <a:t>2021/7/21</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贝叶斯</a:t>
            </a:r>
            <a:endParaRPr lang="zh-CN" altLang="en-US" dirty="0"/>
          </a:p>
        </p:txBody>
      </p:sp>
    </p:spTree>
    <p:extLst>
      <p:ext uri="{BB962C8B-B14F-4D97-AF65-F5344CB8AC3E}">
        <p14:creationId xmlns:p14="http://schemas.microsoft.com/office/powerpoint/2010/main" val="238421262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6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426EE691-06DE-415B-A954-C5542FAB06D7}" type="datetime1">
              <a:rPr lang="zh-CN" altLang="en-US" smtClean="0"/>
              <a:t>2021/7/21</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100610025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83282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0.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0" descr="wleh"/>
          <p:cNvPicPr>
            <a:picLocks noChangeAspect="1" noChangeArrowheads="1"/>
          </p:cNvPicPr>
          <p:nvPr userDrawn="1"/>
        </p:nvPicPr>
        <p:blipFill>
          <a:blip r:embed="rId21"/>
          <a:srcRect/>
          <a:stretch>
            <a:fillRect/>
          </a:stretch>
        </p:blipFill>
        <p:spPr bwMode="auto">
          <a:xfrm>
            <a:off x="-10188" y="801790"/>
            <a:ext cx="9154188" cy="5807275"/>
          </a:xfrm>
          <a:prstGeom prst="rect">
            <a:avLst/>
          </a:prstGeom>
          <a:noFill/>
          <a:ln w="9525">
            <a:noFill/>
            <a:miter lim="800000"/>
            <a:headEnd/>
            <a:tailEnd/>
          </a:ln>
        </p:spPr>
      </p:pic>
      <p:sp>
        <p:nvSpPr>
          <p:cNvPr id="23" name="Title Placeholder 1"/>
          <p:cNvSpPr>
            <a:spLocks noGrp="1"/>
          </p:cNvSpPr>
          <p:nvPr>
            <p:ph type="title"/>
          </p:nvPr>
        </p:nvSpPr>
        <p:spPr>
          <a:xfrm>
            <a:off x="838200" y="365125"/>
            <a:ext cx="83058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24" name="Text Placeholder 2"/>
          <p:cNvSpPr>
            <a:spLocks noGrp="1"/>
          </p:cNvSpPr>
          <p:nvPr>
            <p:ph type="body" idx="1"/>
          </p:nvPr>
        </p:nvSpPr>
        <p:spPr>
          <a:xfrm>
            <a:off x="838200" y="1825625"/>
            <a:ext cx="83058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pic>
        <p:nvPicPr>
          <p:cNvPr id="27" name="图片 2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 y="0"/>
            <a:ext cx="9143999" cy="6858000"/>
          </a:xfrm>
          <a:prstGeom prst="rect">
            <a:avLst/>
          </a:prstGeom>
          <a:effectLst>
            <a:outerShdw blurRad="50800" dist="50800" dir="5400000" algn="ctr" rotWithShape="0">
              <a:schemeClr val="tx1">
                <a:alpha val="99000"/>
              </a:schemeClr>
            </a:outerShdw>
          </a:effectLst>
        </p:spPr>
      </p:pic>
      <p:sp>
        <p:nvSpPr>
          <p:cNvPr id="28" name="矩形 27"/>
          <p:cNvSpPr/>
          <p:nvPr userDrawn="1"/>
        </p:nvSpPr>
        <p:spPr>
          <a:xfrm>
            <a:off x="-3" y="788988"/>
            <a:ext cx="9144004" cy="582007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Picture 20" descr="wleh"/>
          <p:cNvPicPr>
            <a:picLocks noChangeAspect="1" noChangeArrowheads="1"/>
          </p:cNvPicPr>
          <p:nvPr userDrawn="1"/>
        </p:nvPicPr>
        <p:blipFill>
          <a:blip r:embed="rId21"/>
          <a:srcRect/>
          <a:stretch>
            <a:fillRect/>
          </a:stretch>
        </p:blipFill>
        <p:spPr bwMode="auto">
          <a:xfrm>
            <a:off x="-10188" y="801790"/>
            <a:ext cx="9237315" cy="5807275"/>
          </a:xfrm>
          <a:prstGeom prst="rect">
            <a:avLst/>
          </a:prstGeom>
          <a:noFill/>
          <a:ln w="9525">
            <a:noFill/>
            <a:miter lim="800000"/>
            <a:headEnd/>
            <a:tailEnd/>
          </a:ln>
        </p:spPr>
      </p:pic>
      <p:cxnSp>
        <p:nvCxnSpPr>
          <p:cNvPr id="30" name="直接连接符 29"/>
          <p:cNvCxnSpPr/>
          <p:nvPr userDrawn="1"/>
        </p:nvCxnSpPr>
        <p:spPr>
          <a:xfrm>
            <a:off x="1" y="742376"/>
            <a:ext cx="9144000" cy="0"/>
          </a:xfrm>
          <a:prstGeom prst="line">
            <a:avLst/>
          </a:prstGeom>
          <a:ln w="57150" cmpd="sng">
            <a:solidFill>
              <a:srgbClr val="353668"/>
            </a:solidFill>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34"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94DB8E53-7D56-425D-8664-57425CF36BA5}" type="datetime1">
              <a:rPr lang="zh-CN" altLang="en-US" smtClean="0"/>
              <a:t>2021/7/21</a:t>
            </a:fld>
            <a:endParaRPr lang="zh-CN" altLang="en-US"/>
          </a:p>
        </p:txBody>
      </p:sp>
      <p:sp>
        <p:nvSpPr>
          <p:cNvPr id="35"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36"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329577008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61" r:id="rId17"/>
    <p:sldLayoutId id="2147483665" r:id="rId18"/>
    <p:sldLayoutId id="2147483666" r:id="rId1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
        <p:nvSpPr>
          <p:cNvPr id="3" name="矩形 2"/>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B94EE080-B2FB-451F-878D-CB9EE8D6D0E4}" type="datetime1">
              <a:rPr lang="zh-CN" altLang="en-US" smtClean="0"/>
              <a:t>2021/7/21</a:t>
            </a:fld>
            <a:endParaRPr lang="zh-CN" altLang="en-US"/>
          </a:p>
        </p:txBody>
      </p:sp>
      <p:sp>
        <p:nvSpPr>
          <p:cNvPr id="5"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6"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749928074"/>
      </p:ext>
    </p:extLst>
  </p:cSld>
  <p:clrMap bg1="lt1" tx1="dk1" bg2="lt2" tx2="dk2" accent1="accent1" accent2="accent2" accent3="accent3" accent4="accent4" accent5="accent5" accent6="accent6" hlink="hlink" folHlink="folHlin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0" descr="wleh"/>
          <p:cNvPicPr>
            <a:picLocks noChangeAspect="1" noChangeArrowheads="1"/>
          </p:cNvPicPr>
          <p:nvPr userDrawn="1"/>
        </p:nvPicPr>
        <p:blipFill>
          <a:blip r:embed="rId3"/>
          <a:srcRect/>
          <a:stretch>
            <a:fillRect/>
          </a:stretch>
        </p:blipFill>
        <p:spPr bwMode="auto">
          <a:xfrm>
            <a:off x="-10188" y="801790"/>
            <a:ext cx="9154188" cy="5807275"/>
          </a:xfrm>
          <a:prstGeom prst="rect">
            <a:avLst/>
          </a:prstGeom>
          <a:noFill/>
          <a:ln w="9525">
            <a:noFill/>
            <a:miter lim="800000"/>
            <a:headEnd/>
            <a:tailEnd/>
          </a:ln>
        </p:spPr>
      </p:pic>
      <p:sp>
        <p:nvSpPr>
          <p:cNvPr id="8" name="Title Placeholder 1"/>
          <p:cNvSpPr>
            <a:spLocks noGrp="1"/>
          </p:cNvSpPr>
          <p:nvPr>
            <p:ph type="title"/>
          </p:nvPr>
        </p:nvSpPr>
        <p:spPr>
          <a:xfrm>
            <a:off x="838200" y="365125"/>
            <a:ext cx="83058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9" name="Text Placeholder 2"/>
          <p:cNvSpPr>
            <a:spLocks noGrp="1"/>
          </p:cNvSpPr>
          <p:nvPr>
            <p:ph type="body" idx="1"/>
          </p:nvPr>
        </p:nvSpPr>
        <p:spPr>
          <a:xfrm>
            <a:off x="838200" y="1825625"/>
            <a:ext cx="83058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9143999" cy="6858000"/>
          </a:xfrm>
          <a:prstGeom prst="rect">
            <a:avLst/>
          </a:prstGeom>
          <a:effectLst>
            <a:outerShdw blurRad="50800" dist="50800" dir="5400000" algn="ctr" rotWithShape="0">
              <a:schemeClr val="tx1">
                <a:alpha val="99000"/>
              </a:schemeClr>
            </a:outerShdw>
          </a:effectLst>
        </p:spPr>
      </p:pic>
      <p:cxnSp>
        <p:nvCxnSpPr>
          <p:cNvPr id="13" name="直接连接符 12"/>
          <p:cNvCxnSpPr/>
          <p:nvPr userDrawn="1"/>
        </p:nvCxnSpPr>
        <p:spPr>
          <a:xfrm>
            <a:off x="1" y="825500"/>
            <a:ext cx="9144000" cy="0"/>
          </a:xfrm>
          <a:prstGeom prst="line">
            <a:avLst/>
          </a:prstGeom>
          <a:ln w="57150" cmpd="sng">
            <a:solidFill>
              <a:srgbClr val="353668"/>
            </a:solidFill>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17"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1D44B9D5-4FC7-4C02-97C6-C469C4868A62}" type="datetime1">
              <a:rPr lang="zh-CN" altLang="en-US" smtClean="0"/>
              <a:t>2021/7/21</a:t>
            </a:fld>
            <a:endParaRPr lang="zh-CN" altLang="en-US"/>
          </a:p>
        </p:txBody>
      </p:sp>
      <p:sp>
        <p:nvSpPr>
          <p:cNvPr id="18"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19"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2510972113"/>
      </p:ext>
    </p:extLst>
  </p:cSld>
  <p:clrMap bg1="lt1" tx1="dk1" bg2="lt2" tx2="dk2" accent1="accent1" accent2="accent2" accent3="accent3" accent4="accent4" accent5="accent5" accent6="accent6" hlink="hlink" folHlink="folHlink"/>
  <p:sldLayoutIdLst>
    <p:sldLayoutId id="2147483686"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microsoft.com/office/2007/relationships/hdphoto" Target="../media/hdphoto1.wdp"/><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3.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5.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notesSlide" Target="../notesSlides/notesSlide1.xml"/><Relationship Id="rId32" Type="http://schemas.openxmlformats.org/officeDocument/2006/relationships/image" Target="../media/image8.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slideLayout" Target="../slideLayouts/slideLayout2.xml"/><Relationship Id="rId28" Type="http://schemas.microsoft.com/office/2007/relationships/hdphoto" Target="../media/hdphoto2.wdp"/><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7.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image" Target="../media/image4.png"/><Relationship Id="rId30"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22.wmf"/><Relationship Id="rId11" Type="http://schemas.openxmlformats.org/officeDocument/2006/relationships/image" Target="../media/image25.gif"/><Relationship Id="rId5" Type="http://schemas.openxmlformats.org/officeDocument/2006/relationships/oleObject" Target="../embeddings/oleObject7.bin"/><Relationship Id="rId10" Type="http://schemas.openxmlformats.org/officeDocument/2006/relationships/image" Target="../media/image24.wmf"/><Relationship Id="rId4" Type="http://schemas.openxmlformats.org/officeDocument/2006/relationships/image" Target="../media/image21.wmf"/><Relationship Id="rId9" Type="http://schemas.openxmlformats.org/officeDocument/2006/relationships/oleObject" Target="../embeddings/oleObject9.bin"/></Relationships>
</file>

<file path=ppt/slides/_rels/slide1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28.wmf"/></Relationships>
</file>

<file path=ppt/slides/_rels/slide13.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30.wmf"/><Relationship Id="rId5" Type="http://schemas.openxmlformats.org/officeDocument/2006/relationships/oleObject" Target="../embeddings/oleObject12.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14.bin"/></Relationships>
</file>

<file path=ppt/slides/_rels/slide14.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34.wmf"/><Relationship Id="rId11" Type="http://schemas.openxmlformats.org/officeDocument/2006/relationships/image" Target="../media/image30.png"/><Relationship Id="rId5" Type="http://schemas.openxmlformats.org/officeDocument/2006/relationships/oleObject" Target="../embeddings/oleObject16.bin"/><Relationship Id="rId10" Type="http://schemas.openxmlformats.org/officeDocument/2006/relationships/image" Target="../media/image29.png"/><Relationship Id="rId4" Type="http://schemas.openxmlformats.org/officeDocument/2006/relationships/image" Target="../media/image33.wmf"/><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70.png"/><Relationship Id="rId2" Type="http://schemas.openxmlformats.org/officeDocument/2006/relationships/image" Target="../media/image36.jpe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8.jpe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0.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1.gif"/><Relationship Id="rId7" Type="http://schemas.openxmlformats.org/officeDocument/2006/relationships/image" Target="../media/image48.png"/><Relationship Id="rId2" Type="http://schemas.openxmlformats.org/officeDocument/2006/relationships/image" Target="../media/image40.gif"/><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42.gif"/><Relationship Id="rId4" Type="http://schemas.openxmlformats.org/officeDocument/2006/relationships/hyperlink" Target="http://www.twoheadedpenny.com/index.html" TargetMode="External"/><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44.emf"/><Relationship Id="rId5" Type="http://schemas.openxmlformats.org/officeDocument/2006/relationships/image" Target="../media/image54.png"/><Relationship Id="rId4" Type="http://schemas.openxmlformats.org/officeDocument/2006/relationships/image" Target="../media/image43.wmf"/></Relationships>
</file>

<file path=ppt/slides/_rels/slide19.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46.wmf"/><Relationship Id="rId5" Type="http://schemas.openxmlformats.org/officeDocument/2006/relationships/oleObject" Target="../embeddings/oleObject20.bin"/><Relationship Id="rId10" Type="http://schemas.openxmlformats.org/officeDocument/2006/relationships/image" Target="../media/image48.wmf"/><Relationship Id="rId4" Type="http://schemas.openxmlformats.org/officeDocument/2006/relationships/image" Target="../media/image45.wmf"/><Relationship Id="rId9" Type="http://schemas.openxmlformats.org/officeDocument/2006/relationships/oleObject" Target="../embeddings/oleObject22.bin"/></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4.xml"/><Relationship Id="rId1" Type="http://schemas.openxmlformats.org/officeDocument/2006/relationships/vmlDrawing" Target="../drawings/vmlDrawing11.vml"/><Relationship Id="rId4" Type="http://schemas.openxmlformats.org/officeDocument/2006/relationships/image" Target="../media/image49.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51.wmf"/><Relationship Id="rId5" Type="http://schemas.openxmlformats.org/officeDocument/2006/relationships/oleObject" Target="../embeddings/oleObject25.bin"/><Relationship Id="rId4" Type="http://schemas.openxmlformats.org/officeDocument/2006/relationships/image" Target="../media/image50.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image" Target="../media/image11.wmf"/><Relationship Id="rId7" Type="http://schemas.openxmlformats.org/officeDocument/2006/relationships/image" Target="../media/image10.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1.pn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47.png"/><Relationship Id="rId5" Type="http://schemas.openxmlformats.org/officeDocument/2006/relationships/image" Target="../media/image13.wmf"/><Relationship Id="rId4"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16.jpeg"/><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15.jpeg"/><Relationship Id="rId5" Type="http://schemas.openxmlformats.org/officeDocument/2006/relationships/hyperlink" Target="http://en.wikipedia.org/wiki/File:Tuna.jpg" TargetMode="External"/><Relationship Id="rId4" Type="http://schemas.openxmlformats.org/officeDocument/2006/relationships/image" Target="../media/image14.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4.vml"/><Relationship Id="rId5" Type="http://schemas.openxmlformats.org/officeDocument/2006/relationships/image" Target="../media/image18.png"/><Relationship Id="rId4" Type="http://schemas.openxmlformats.org/officeDocument/2006/relationships/image" Target="../media/image17.wmf"/></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www.google.com.au/url?sa=i&amp;rct=j&amp;q=cancer%20pink&amp;source=images&amp;cd=&amp;cad=rja&amp;docid=AYw3GzH_jnGIGM&amp;tbnid=FP-S1BjKqsc1JM:&amp;ved=&amp;url=https://www.kigu.me/blog/2012/10/community-tuesday-7-pink-ribbon-day&amp;ei=oyNdUvWxJq78iQeIjYDQCA&amp;bvm=bv.53899372,d.aGc&amp;psig=AFQjCNGfr_hEN9Wx2jluS0M3m5Cia3QxLg&amp;ust=1381922084104065" TargetMode="External"/><Relationship Id="rId1" Type="http://schemas.openxmlformats.org/officeDocument/2006/relationships/slideLayout" Target="../slideLayouts/slideLayout4.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_图片 2"/>
          <p:cNvPicPr>
            <a:picLocks noChangeAspect="1"/>
          </p:cNvPicPr>
          <p:nvPr>
            <p:custDataLst>
              <p:tags r:id="rId1"/>
            </p:custDataLst>
          </p:nvPr>
        </p:nvPicPr>
        <p:blipFill>
          <a:blip r:embed="rId25">
            <a:extLst>
              <a:ext uri="{BEBA8EAE-BF5A-486C-A8C5-ECC9F3942E4B}">
                <a14:imgProps xmlns:a14="http://schemas.microsoft.com/office/drawing/2010/main">
                  <a14:imgLayer r:embed="rId2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774700" y="-916"/>
            <a:ext cx="9903451" cy="5143500"/>
          </a:xfrm>
          <a:prstGeom prst="rect">
            <a:avLst/>
          </a:prstGeom>
        </p:spPr>
      </p:pic>
      <p:pic>
        <p:nvPicPr>
          <p:cNvPr id="24" name="PA_图片 2"/>
          <p:cNvPicPr>
            <a:picLocks noChangeAspect="1" noChangeArrowheads="1"/>
          </p:cNvPicPr>
          <p:nvPr>
            <p:custDataLst>
              <p:tags r:id="rId2"/>
            </p:custDataLst>
          </p:nvPr>
        </p:nvPicPr>
        <p:blipFill rotWithShape="1">
          <a:blip r:embed="rId27">
            <a:extLst>
              <a:ext uri="{BEBA8EAE-BF5A-486C-A8C5-ECC9F3942E4B}">
                <a14:imgProps xmlns:a14="http://schemas.microsoft.com/office/drawing/2010/main">
                  <a14:imgLayer r:embed="rId28">
                    <a14:imgEffect>
                      <a14:brightnessContrast bright="20000" contrast="20000"/>
                    </a14:imgEffect>
                  </a14:imgLayer>
                </a14:imgProps>
              </a:ext>
              <a:ext uri="{28A0092B-C50C-407E-A947-70E740481C1C}">
                <a14:useLocalDpi xmlns:a14="http://schemas.microsoft.com/office/drawing/2010/main" val="0"/>
              </a:ext>
            </a:extLst>
          </a:blip>
          <a:srcRect l="6502" r="6502" b="19233"/>
          <a:stretch/>
        </p:blipFill>
        <p:spPr bwMode="auto">
          <a:xfrm>
            <a:off x="219349" y="2679150"/>
            <a:ext cx="8945884" cy="2683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A_图片 2"/>
          <p:cNvPicPr>
            <a:picLocks noChangeAspect="1" noChangeArrowheads="1"/>
          </p:cNvPicPr>
          <p:nvPr>
            <p:custDataLst>
              <p:tags r:id="rId3"/>
            </p:custDataLst>
          </p:nvPr>
        </p:nvPicPr>
        <p:blipFill rotWithShape="1">
          <a:blip r:embed="rId29">
            <a:extLst>
              <a:ext uri="{BEBA8EAE-BF5A-486C-A8C5-ECC9F3942E4B}">
                <a14:imgProps xmlns:a14="http://schemas.microsoft.com/office/drawing/2010/main">
                  <a14:imgLayer r:embed="rId28">
                    <a14:imgEffect>
                      <a14:brightnessContrast bright="20000"/>
                    </a14:imgEffect>
                  </a14:imgLayer>
                </a14:imgProps>
              </a:ext>
              <a:ext uri="{28A0092B-C50C-407E-A947-70E740481C1C}">
                <a14:useLocalDpi xmlns:a14="http://schemas.microsoft.com/office/drawing/2010/main" val="0"/>
              </a:ext>
            </a:extLst>
          </a:blip>
          <a:srcRect l="6502" r="6502" b="19233"/>
          <a:stretch/>
        </p:blipFill>
        <p:spPr bwMode="auto">
          <a:xfrm>
            <a:off x="0" y="2419171"/>
            <a:ext cx="8985229" cy="3322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A_图片 2"/>
          <p:cNvPicPr>
            <a:picLocks noChangeAspect="1" noChangeArrowheads="1"/>
          </p:cNvPicPr>
          <p:nvPr>
            <p:custDataLst>
              <p:tags r:id="rId4"/>
            </p:custDataLst>
          </p:nvPr>
        </p:nvPicPr>
        <p:blipFill rotWithShape="1">
          <a:blip r:embed="rId30">
            <a:extLst>
              <a:ext uri="{BEBA8EAE-BF5A-486C-A8C5-ECC9F3942E4B}">
                <a14:imgProps xmlns:a14="http://schemas.microsoft.com/office/drawing/2010/main">
                  <a14:imgLayer r:embed="rId28">
                    <a14:imgEffect>
                      <a14:brightnessContrast bright="40000" contrast="20000"/>
                    </a14:imgEffect>
                  </a14:imgLayer>
                </a14:imgProps>
              </a:ext>
              <a:ext uri="{28A0092B-C50C-407E-A947-70E740481C1C}">
                <a14:useLocalDpi xmlns:a14="http://schemas.microsoft.com/office/drawing/2010/main" val="0"/>
              </a:ext>
            </a:extLst>
          </a:blip>
          <a:srcRect l="6502" r="6502" b="19233"/>
          <a:stretch/>
        </p:blipFill>
        <p:spPr bwMode="auto">
          <a:xfrm flipH="1">
            <a:off x="-13075" y="3943575"/>
            <a:ext cx="9157074" cy="290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A_图片 4"/>
          <p:cNvPicPr>
            <a:picLocks noChangeAspect="1"/>
          </p:cNvPicPr>
          <p:nvPr>
            <p:custDataLst>
              <p:tags r:id="rId5"/>
            </p:custDataLst>
          </p:nvPr>
        </p:nvPicPr>
        <p:blipFill rotWithShape="1">
          <a:blip r:embed="rId31">
            <a:extLst>
              <a:ext uri="{28A0092B-C50C-407E-A947-70E740481C1C}">
                <a14:useLocalDpi xmlns:a14="http://schemas.microsoft.com/office/drawing/2010/main" val="0"/>
              </a:ext>
            </a:extLst>
          </a:blip>
          <a:srcRect l="15423" t="13531" r="15718" b="15189"/>
          <a:stretch/>
        </p:blipFill>
        <p:spPr>
          <a:xfrm rot="21287991">
            <a:off x="101147" y="3116169"/>
            <a:ext cx="7382267" cy="1833236"/>
          </a:xfrm>
          <a:prstGeom prst="rect">
            <a:avLst/>
          </a:prstGeom>
        </p:spPr>
      </p:pic>
      <p:sp>
        <p:nvSpPr>
          <p:cNvPr id="52" name="PA_文本框 51"/>
          <p:cNvSpPr txBox="1"/>
          <p:nvPr>
            <p:custDataLst>
              <p:tags r:id="rId6"/>
            </p:custDataLst>
          </p:nvPr>
        </p:nvSpPr>
        <p:spPr>
          <a:xfrm>
            <a:off x="1224863" y="4647441"/>
            <a:ext cx="3178974" cy="646331"/>
          </a:xfrm>
          <a:prstGeom prst="rect">
            <a:avLst/>
          </a:prstGeom>
          <a:noFill/>
        </p:spPr>
        <p:txBody>
          <a:bodyPr wrap="square" rtlCol="0">
            <a:spAutoFit/>
          </a:bodyPr>
          <a:lstStyle/>
          <a:p>
            <a:pPr algn="ctr"/>
            <a:r>
              <a:rPr lang="zh-CN" altLang="en-US" b="1" dirty="0">
                <a:solidFill>
                  <a:srgbClr val="003366"/>
                </a:solidFill>
                <a:latin typeface="微软雅黑" panose="020B0503020204020204" pitchFamily="34" charset="-122"/>
                <a:ea typeface="微软雅黑" panose="020B0503020204020204" pitchFamily="34" charset="-122"/>
              </a:rPr>
              <a:t>数据</a:t>
            </a:r>
            <a:r>
              <a:rPr lang="zh-CN" altLang="en-US" b="1" dirty="0" smtClean="0">
                <a:solidFill>
                  <a:srgbClr val="003366"/>
                </a:solidFill>
                <a:latin typeface="微软雅黑" panose="020B0503020204020204" pitchFamily="34" charset="-122"/>
                <a:ea typeface="微软雅黑" panose="020B0503020204020204" pitchFamily="34" charset="-122"/>
              </a:rPr>
              <a:t>科学系</a:t>
            </a:r>
            <a:endParaRPr lang="en-US" altLang="zh-CN" b="1" dirty="0" smtClean="0">
              <a:solidFill>
                <a:srgbClr val="003366"/>
              </a:solidFill>
              <a:latin typeface="微软雅黑" panose="020B0503020204020204" pitchFamily="34" charset="-122"/>
              <a:ea typeface="微软雅黑" panose="020B0503020204020204" pitchFamily="34" charset="-122"/>
            </a:endParaRPr>
          </a:p>
          <a:p>
            <a:pPr algn="ctr"/>
            <a:r>
              <a:rPr lang="zh-CN" altLang="en-US" b="1" dirty="0" smtClean="0">
                <a:solidFill>
                  <a:srgbClr val="003366"/>
                </a:solidFill>
                <a:latin typeface="微软雅黑" panose="020B0503020204020204" pitchFamily="34" charset="-122"/>
                <a:ea typeface="微软雅黑" panose="020B0503020204020204" pitchFamily="34" charset="-122"/>
                <a:sym typeface="Bebas" pitchFamily="2" charset="0"/>
              </a:rPr>
              <a:t>数字</a:t>
            </a:r>
            <a:r>
              <a:rPr lang="zh-CN" altLang="en-US" b="1" dirty="0">
                <a:solidFill>
                  <a:srgbClr val="003366"/>
                </a:solidFill>
                <a:latin typeface="微软雅黑" panose="020B0503020204020204" pitchFamily="34" charset="-122"/>
                <a:ea typeface="微软雅黑" panose="020B0503020204020204" pitchFamily="34" charset="-122"/>
                <a:sym typeface="Bebas" pitchFamily="2" charset="0"/>
              </a:rPr>
              <a:t>农业工程技术研究中心</a:t>
            </a:r>
          </a:p>
        </p:txBody>
      </p:sp>
      <p:grpSp>
        <p:nvGrpSpPr>
          <p:cNvPr id="4" name="组合 3"/>
          <p:cNvGrpSpPr/>
          <p:nvPr/>
        </p:nvGrpSpPr>
        <p:grpSpPr>
          <a:xfrm>
            <a:off x="506599" y="2711248"/>
            <a:ext cx="4825672" cy="72961"/>
            <a:chOff x="-1175327" y="3822509"/>
            <a:chExt cx="9546379" cy="206442"/>
          </a:xfrm>
        </p:grpSpPr>
        <p:sp>
          <p:nvSpPr>
            <p:cNvPr id="54" name="PA_矩形 53"/>
            <p:cNvSpPr/>
            <p:nvPr>
              <p:custDataLst>
                <p:tags r:id="rId20"/>
              </p:custDataLst>
            </p:nvPr>
          </p:nvSpPr>
          <p:spPr>
            <a:xfrm flipV="1">
              <a:off x="-1175327" y="3832283"/>
              <a:ext cx="3195731" cy="183564"/>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sp>
          <p:nvSpPr>
            <p:cNvPr id="55" name="PA_矩形 54"/>
            <p:cNvSpPr/>
            <p:nvPr>
              <p:custDataLst>
                <p:tags r:id="rId21"/>
              </p:custDataLst>
            </p:nvPr>
          </p:nvSpPr>
          <p:spPr>
            <a:xfrm>
              <a:off x="2020404" y="3822509"/>
              <a:ext cx="3177078" cy="20644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sp>
          <p:nvSpPr>
            <p:cNvPr id="56" name="PA_矩形 55"/>
            <p:cNvSpPr/>
            <p:nvPr>
              <p:custDataLst>
                <p:tags r:id="rId22"/>
              </p:custDataLst>
            </p:nvPr>
          </p:nvSpPr>
          <p:spPr>
            <a:xfrm flipV="1">
              <a:off x="5193974" y="3832283"/>
              <a:ext cx="3177078" cy="1835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grpSp>
      <p:sp>
        <p:nvSpPr>
          <p:cNvPr id="57" name="PA_文本框 56"/>
          <p:cNvSpPr txBox="1"/>
          <p:nvPr>
            <p:custDataLst>
              <p:tags r:id="rId7"/>
            </p:custDataLst>
          </p:nvPr>
        </p:nvSpPr>
        <p:spPr>
          <a:xfrm>
            <a:off x="-109194" y="1877205"/>
            <a:ext cx="5619987" cy="694576"/>
          </a:xfrm>
          <a:prstGeom prst="rect">
            <a:avLst/>
          </a:prstGeom>
          <a:noFill/>
          <a:effectLst>
            <a:outerShdw blurRad="50800" dist="990600" dir="2820000" sx="60000" sy="60000" algn="l" rotWithShape="0">
              <a:srgbClr val="008A87">
                <a:alpha val="0"/>
              </a:srgbClr>
            </a:outerShdw>
          </a:effectLst>
        </p:spPr>
        <p:txBody>
          <a:bodyPr wrap="square" lIns="0" tIns="93499" rIns="116874" rtlCol="0" anchor="b" anchorCtr="1">
            <a:spAutoFit/>
          </a:bodyPr>
          <a:lstStyle/>
          <a:p>
            <a:pPr lvl="1"/>
            <a:r>
              <a:rPr lang="en-US" altLang="zh-CN" sz="3116" b="1" spc="-195" dirty="0">
                <a:latin typeface="Bebas" pitchFamily="2" charset="0"/>
                <a:ea typeface="微软雅黑" panose="020B0503020204020204" pitchFamily="34" charset="-122"/>
                <a:sym typeface="Bebas" pitchFamily="2" charset="0"/>
              </a:rPr>
              <a:t> </a:t>
            </a:r>
            <a:r>
              <a:rPr lang="zh-CN" altLang="en-US" sz="3600" b="1" spc="-195" dirty="0" smtClean="0">
                <a:latin typeface="Bebas" pitchFamily="2" charset="0"/>
                <a:ea typeface="微软雅黑" panose="020B0503020204020204" pitchFamily="34" charset="-122"/>
                <a:sym typeface="Bebas" pitchFamily="2" charset="0"/>
              </a:rPr>
              <a:t>数据挖掘原理</a:t>
            </a:r>
            <a:endParaRPr lang="zh-CN" altLang="en-US" sz="2800" b="1" spc="-195" dirty="0">
              <a:latin typeface="Bebas" pitchFamily="2" charset="0"/>
              <a:ea typeface="微软雅黑" panose="020B0503020204020204" pitchFamily="34" charset="-122"/>
              <a:sym typeface="Bebas" pitchFamily="2" charset="0"/>
            </a:endParaRPr>
          </a:p>
        </p:txBody>
      </p:sp>
      <p:sp>
        <p:nvSpPr>
          <p:cNvPr id="58" name="PA_圆角矩形 57"/>
          <p:cNvSpPr/>
          <p:nvPr>
            <p:custDataLst>
              <p:tags r:id="rId8"/>
            </p:custDataLst>
          </p:nvPr>
        </p:nvSpPr>
        <p:spPr>
          <a:xfrm>
            <a:off x="-70306" y="2925095"/>
            <a:ext cx="567332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116"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Bebas" pitchFamily="2" charset="0"/>
              </a:rPr>
              <a:t>主讲教师：李志勇</a:t>
            </a:r>
            <a:r>
              <a:rPr lang="zh-CN" altLang="en-US" sz="1818" b="1"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sym typeface="Bebas" pitchFamily="2" charset="0"/>
              </a:rPr>
              <a:t>（博士）</a:t>
            </a:r>
          </a:p>
        </p:txBody>
      </p:sp>
      <p:sp>
        <p:nvSpPr>
          <p:cNvPr id="13" name="PA_任意多边形 13"/>
          <p:cNvSpPr>
            <a:spLocks/>
          </p:cNvSpPr>
          <p:nvPr>
            <p:custDataLst>
              <p:tags r:id="rId9"/>
            </p:custDataLst>
          </p:nvPr>
        </p:nvSpPr>
        <p:spPr bwMode="auto">
          <a:xfrm>
            <a:off x="5922097" y="-3039"/>
            <a:ext cx="1745079" cy="1744049"/>
          </a:xfrm>
          <a:custGeom>
            <a:avLst/>
            <a:gdLst>
              <a:gd name="T0" fmla="*/ 0 w 5711"/>
              <a:gd name="T1" fmla="*/ 2855 h 5711"/>
              <a:gd name="T2" fmla="*/ 2855 w 5711"/>
              <a:gd name="T3" fmla="*/ 0 h 5711"/>
              <a:gd name="T4" fmla="*/ 5711 w 5711"/>
              <a:gd name="T5" fmla="*/ 2855 h 5711"/>
              <a:gd name="T6" fmla="*/ 2855 w 5711"/>
              <a:gd name="T7" fmla="*/ 5711 h 5711"/>
              <a:gd name="T8" fmla="*/ 0 w 5711"/>
              <a:gd name="T9" fmla="*/ 2855 h 5711"/>
            </a:gdLst>
            <a:ahLst/>
            <a:cxnLst>
              <a:cxn ang="0">
                <a:pos x="T0" y="T1"/>
              </a:cxn>
              <a:cxn ang="0">
                <a:pos x="T2" y="T3"/>
              </a:cxn>
              <a:cxn ang="0">
                <a:pos x="T4" y="T5"/>
              </a:cxn>
              <a:cxn ang="0">
                <a:pos x="T6" y="T7"/>
              </a:cxn>
              <a:cxn ang="0">
                <a:pos x="T8" y="T9"/>
              </a:cxn>
            </a:cxnLst>
            <a:rect l="0" t="0" r="r" b="b"/>
            <a:pathLst>
              <a:path w="5711" h="5711">
                <a:moveTo>
                  <a:pt x="0" y="2855"/>
                </a:moveTo>
                <a:lnTo>
                  <a:pt x="2855" y="0"/>
                </a:lnTo>
                <a:lnTo>
                  <a:pt x="5711" y="2855"/>
                </a:lnTo>
                <a:lnTo>
                  <a:pt x="2855" y="5711"/>
                </a:lnTo>
                <a:lnTo>
                  <a:pt x="0" y="2855"/>
                </a:lnTo>
                <a:close/>
              </a:path>
            </a:pathLst>
          </a:custGeom>
          <a:solidFill>
            <a:srgbClr val="00B0F0">
              <a:alpha val="23000"/>
            </a:srgbClr>
          </a:solidFill>
          <a:ln w="9525" cap="flat">
            <a:solidFill>
              <a:schemeClr val="bg1">
                <a:alpha val="50000"/>
              </a:schemeClr>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pic>
        <p:nvPicPr>
          <p:cNvPr id="14" name="PA_图片 15" descr="C:\Users\Administrator\Desktop\图片113413.png"/>
          <p:cNvPicPr>
            <a:picLocks noChangeAspect="1" noChangeArrowheads="1"/>
          </p:cNvPicPr>
          <p:nvPr>
            <p:custDataLst>
              <p:tags r:id="rId10"/>
            </p:custDataLst>
          </p:nvPr>
        </p:nvPicPr>
        <p:blipFill rotWithShape="1">
          <a:blip r:embed="rId32" cstate="print">
            <a:extLst>
              <a:ext uri="{28A0092B-C50C-407E-A947-70E740481C1C}">
                <a14:useLocalDpi xmlns:a14="http://schemas.microsoft.com/office/drawing/2010/main" val="0"/>
              </a:ext>
            </a:extLst>
          </a:blip>
          <a:srcRect l="26140" t="6321" r="26486" b="8083"/>
          <a:stretch/>
        </p:blipFill>
        <p:spPr bwMode="auto">
          <a:xfrm>
            <a:off x="5878999" y="1026203"/>
            <a:ext cx="2976856" cy="302546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PA_组合 14"/>
          <p:cNvGrpSpPr/>
          <p:nvPr>
            <p:custDataLst>
              <p:tags r:id="rId11"/>
            </p:custDataLst>
          </p:nvPr>
        </p:nvGrpSpPr>
        <p:grpSpPr>
          <a:xfrm>
            <a:off x="5670591" y="3234584"/>
            <a:ext cx="1745079" cy="1744049"/>
            <a:chOff x="8916682" y="3879850"/>
            <a:chExt cx="2687637" cy="2686050"/>
          </a:xfrm>
          <a:solidFill>
            <a:srgbClr val="0172EF"/>
          </a:solidFill>
        </p:grpSpPr>
        <p:sp>
          <p:nvSpPr>
            <p:cNvPr id="16" name="Freeform 5"/>
            <p:cNvSpPr>
              <a:spLocks/>
            </p:cNvSpPr>
            <p:nvPr/>
          </p:nvSpPr>
          <p:spPr bwMode="auto">
            <a:xfrm>
              <a:off x="8916682" y="3879850"/>
              <a:ext cx="2687637" cy="2686050"/>
            </a:xfrm>
            <a:custGeom>
              <a:avLst/>
              <a:gdLst>
                <a:gd name="T0" fmla="*/ 0 w 5711"/>
                <a:gd name="T1" fmla="*/ 2856 h 5712"/>
                <a:gd name="T2" fmla="*/ 2856 w 5711"/>
                <a:gd name="T3" fmla="*/ 0 h 5712"/>
                <a:gd name="T4" fmla="*/ 5711 w 5711"/>
                <a:gd name="T5" fmla="*/ 2856 h 5712"/>
                <a:gd name="T6" fmla="*/ 2856 w 5711"/>
                <a:gd name="T7" fmla="*/ 5712 h 5712"/>
                <a:gd name="T8" fmla="*/ 0 w 5711"/>
                <a:gd name="T9" fmla="*/ 2856 h 5712"/>
              </a:gdLst>
              <a:ahLst/>
              <a:cxnLst>
                <a:cxn ang="0">
                  <a:pos x="T0" y="T1"/>
                </a:cxn>
                <a:cxn ang="0">
                  <a:pos x="T2" y="T3"/>
                </a:cxn>
                <a:cxn ang="0">
                  <a:pos x="T4" y="T5"/>
                </a:cxn>
                <a:cxn ang="0">
                  <a:pos x="T6" y="T7"/>
                </a:cxn>
                <a:cxn ang="0">
                  <a:pos x="T8" y="T9"/>
                </a:cxn>
              </a:cxnLst>
              <a:rect l="0" t="0" r="r" b="b"/>
              <a:pathLst>
                <a:path w="5711" h="5712">
                  <a:moveTo>
                    <a:pt x="0" y="2856"/>
                  </a:moveTo>
                  <a:lnTo>
                    <a:pt x="2856" y="0"/>
                  </a:lnTo>
                  <a:lnTo>
                    <a:pt x="5711" y="2856"/>
                  </a:lnTo>
                  <a:lnTo>
                    <a:pt x="2856" y="5712"/>
                  </a:lnTo>
                  <a:lnTo>
                    <a:pt x="0" y="2856"/>
                  </a:lnTo>
                  <a:close/>
                </a:path>
              </a:pathLst>
            </a:custGeom>
            <a:solidFill>
              <a:srgbClr val="0172EF">
                <a:alpha val="62000"/>
              </a:srgbClr>
            </a:solid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17" name="TextBox 16"/>
            <p:cNvSpPr txBox="1"/>
            <p:nvPr/>
          </p:nvSpPr>
          <p:spPr>
            <a:xfrm>
              <a:off x="9936881" y="5052463"/>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团队</a:t>
              </a:r>
            </a:p>
          </p:txBody>
        </p:sp>
      </p:grpSp>
      <p:grpSp>
        <p:nvGrpSpPr>
          <p:cNvPr id="18" name="PA_组合 17"/>
          <p:cNvGrpSpPr/>
          <p:nvPr>
            <p:custDataLst>
              <p:tags r:id="rId12"/>
            </p:custDataLst>
          </p:nvPr>
        </p:nvGrpSpPr>
        <p:grpSpPr>
          <a:xfrm>
            <a:off x="6543646" y="4107638"/>
            <a:ext cx="1745079" cy="1744049"/>
            <a:chOff x="10261294" y="5224463"/>
            <a:chExt cx="2687637" cy="2686050"/>
          </a:xfrm>
          <a:solidFill>
            <a:srgbClr val="00B0F0"/>
          </a:solidFill>
        </p:grpSpPr>
        <p:sp>
          <p:nvSpPr>
            <p:cNvPr id="19" name="Freeform 8"/>
            <p:cNvSpPr>
              <a:spLocks/>
            </p:cNvSpPr>
            <p:nvPr/>
          </p:nvSpPr>
          <p:spPr bwMode="auto">
            <a:xfrm>
              <a:off x="10261294" y="5224463"/>
              <a:ext cx="2687637" cy="2686050"/>
            </a:xfrm>
            <a:custGeom>
              <a:avLst/>
              <a:gdLst>
                <a:gd name="T0" fmla="*/ 2855 w 5711"/>
                <a:gd name="T1" fmla="*/ 0 h 5711"/>
                <a:gd name="T2" fmla="*/ 5711 w 5711"/>
                <a:gd name="T3" fmla="*/ 2856 h 5711"/>
                <a:gd name="T4" fmla="*/ 2855 w 5711"/>
                <a:gd name="T5" fmla="*/ 5711 h 5711"/>
                <a:gd name="T6" fmla="*/ 0 w 5711"/>
                <a:gd name="T7" fmla="*/ 2856 h 5711"/>
                <a:gd name="T8" fmla="*/ 2855 w 5711"/>
                <a:gd name="T9" fmla="*/ 0 h 5711"/>
              </a:gdLst>
              <a:ahLst/>
              <a:cxnLst>
                <a:cxn ang="0">
                  <a:pos x="T0" y="T1"/>
                </a:cxn>
                <a:cxn ang="0">
                  <a:pos x="T2" y="T3"/>
                </a:cxn>
                <a:cxn ang="0">
                  <a:pos x="T4" y="T5"/>
                </a:cxn>
                <a:cxn ang="0">
                  <a:pos x="T6" y="T7"/>
                </a:cxn>
                <a:cxn ang="0">
                  <a:pos x="T8" y="T9"/>
                </a:cxn>
              </a:cxnLst>
              <a:rect l="0" t="0" r="r" b="b"/>
              <a:pathLst>
                <a:path w="5711" h="5711">
                  <a:moveTo>
                    <a:pt x="2855" y="0"/>
                  </a:moveTo>
                  <a:lnTo>
                    <a:pt x="5711" y="2856"/>
                  </a:lnTo>
                  <a:lnTo>
                    <a:pt x="2855" y="5711"/>
                  </a:lnTo>
                  <a:lnTo>
                    <a:pt x="0" y="2856"/>
                  </a:lnTo>
                  <a:lnTo>
                    <a:pt x="2855" y="0"/>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25" name="TextBox 24"/>
            <p:cNvSpPr txBox="1"/>
            <p:nvPr/>
          </p:nvSpPr>
          <p:spPr>
            <a:xfrm>
              <a:off x="11115222" y="6311835"/>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合作</a:t>
              </a:r>
            </a:p>
          </p:txBody>
        </p:sp>
      </p:grpSp>
      <p:grpSp>
        <p:nvGrpSpPr>
          <p:cNvPr id="26" name="PA_组合 25"/>
          <p:cNvGrpSpPr/>
          <p:nvPr>
            <p:custDataLst>
              <p:tags r:id="rId13"/>
            </p:custDataLst>
          </p:nvPr>
        </p:nvGrpSpPr>
        <p:grpSpPr>
          <a:xfrm>
            <a:off x="5670591" y="4978632"/>
            <a:ext cx="1745079" cy="1744049"/>
            <a:chOff x="8916682" y="6565900"/>
            <a:chExt cx="2687637" cy="2686050"/>
          </a:xfrm>
          <a:solidFill>
            <a:srgbClr val="1574FF">
              <a:alpha val="55000"/>
            </a:srgbClr>
          </a:solidFill>
        </p:grpSpPr>
        <p:sp>
          <p:nvSpPr>
            <p:cNvPr id="27" name="Freeform 9"/>
            <p:cNvSpPr>
              <a:spLocks/>
            </p:cNvSpPr>
            <p:nvPr/>
          </p:nvSpPr>
          <p:spPr bwMode="auto">
            <a:xfrm>
              <a:off x="8916682" y="6565900"/>
              <a:ext cx="2687637" cy="2686050"/>
            </a:xfrm>
            <a:custGeom>
              <a:avLst/>
              <a:gdLst>
                <a:gd name="T0" fmla="*/ 0 w 5711"/>
                <a:gd name="T1" fmla="*/ 2856 h 5711"/>
                <a:gd name="T2" fmla="*/ 2856 w 5711"/>
                <a:gd name="T3" fmla="*/ 0 h 5711"/>
                <a:gd name="T4" fmla="*/ 5711 w 5711"/>
                <a:gd name="T5" fmla="*/ 2856 h 5711"/>
                <a:gd name="T6" fmla="*/ 2856 w 5711"/>
                <a:gd name="T7" fmla="*/ 5711 h 5711"/>
                <a:gd name="T8" fmla="*/ 0 w 5711"/>
                <a:gd name="T9" fmla="*/ 2856 h 5711"/>
              </a:gdLst>
              <a:ahLst/>
              <a:cxnLst>
                <a:cxn ang="0">
                  <a:pos x="T0" y="T1"/>
                </a:cxn>
                <a:cxn ang="0">
                  <a:pos x="T2" y="T3"/>
                </a:cxn>
                <a:cxn ang="0">
                  <a:pos x="T4" y="T5"/>
                </a:cxn>
                <a:cxn ang="0">
                  <a:pos x="T6" y="T7"/>
                </a:cxn>
                <a:cxn ang="0">
                  <a:pos x="T8" y="T9"/>
                </a:cxn>
              </a:cxnLst>
              <a:rect l="0" t="0" r="r" b="b"/>
              <a:pathLst>
                <a:path w="5711" h="5711">
                  <a:moveTo>
                    <a:pt x="0" y="2856"/>
                  </a:moveTo>
                  <a:lnTo>
                    <a:pt x="2856" y="0"/>
                  </a:lnTo>
                  <a:lnTo>
                    <a:pt x="5711" y="2856"/>
                  </a:lnTo>
                  <a:lnTo>
                    <a:pt x="2856" y="5711"/>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28" name="TextBox 27"/>
            <p:cNvSpPr txBox="1"/>
            <p:nvPr/>
          </p:nvSpPr>
          <p:spPr>
            <a:xfrm>
              <a:off x="9819735" y="7129165"/>
              <a:ext cx="993427" cy="419305"/>
            </a:xfrm>
            <a:prstGeom prst="rect">
              <a:avLst/>
            </a:prstGeom>
            <a:noFill/>
          </p:spPr>
          <p:txBody>
            <a:bodyPr wrap="square" rtlCol="0">
              <a:spAutoFit/>
            </a:bodyPr>
            <a:lstStyle/>
            <a:p>
              <a:endParaRPr lang="zh-CN" altLang="en-US" sz="1169" dirty="0">
                <a:solidFill>
                  <a:schemeClr val="bg1"/>
                </a:solidFill>
                <a:latin typeface="Bebas" pitchFamily="2" charset="0"/>
                <a:ea typeface="微软雅黑" panose="020B0503020204020204" pitchFamily="34" charset="-122"/>
                <a:sym typeface="Bebas" pitchFamily="2" charset="0"/>
              </a:endParaRPr>
            </a:p>
          </p:txBody>
        </p:sp>
      </p:grpSp>
      <p:grpSp>
        <p:nvGrpSpPr>
          <p:cNvPr id="31" name="PA_组合 30"/>
          <p:cNvGrpSpPr/>
          <p:nvPr>
            <p:custDataLst>
              <p:tags r:id="rId14"/>
            </p:custDataLst>
          </p:nvPr>
        </p:nvGrpSpPr>
        <p:grpSpPr>
          <a:xfrm>
            <a:off x="7405747" y="4978632"/>
            <a:ext cx="1745079" cy="1744049"/>
            <a:chOff x="11605907" y="6565900"/>
            <a:chExt cx="2687637" cy="2686050"/>
          </a:xfrm>
          <a:solidFill>
            <a:srgbClr val="1574FF">
              <a:alpha val="60000"/>
            </a:srgbClr>
          </a:solidFill>
        </p:grpSpPr>
        <p:sp>
          <p:nvSpPr>
            <p:cNvPr id="32" name="Freeform 10"/>
            <p:cNvSpPr>
              <a:spLocks/>
            </p:cNvSpPr>
            <p:nvPr/>
          </p:nvSpPr>
          <p:spPr bwMode="auto">
            <a:xfrm>
              <a:off x="11605907" y="6565900"/>
              <a:ext cx="2687637" cy="2686050"/>
            </a:xfrm>
            <a:custGeom>
              <a:avLst/>
              <a:gdLst>
                <a:gd name="T0" fmla="*/ 0 w 5712"/>
                <a:gd name="T1" fmla="*/ 2856 h 5711"/>
                <a:gd name="T2" fmla="*/ 2856 w 5712"/>
                <a:gd name="T3" fmla="*/ 0 h 5711"/>
                <a:gd name="T4" fmla="*/ 5712 w 5712"/>
                <a:gd name="T5" fmla="*/ 2856 h 5711"/>
                <a:gd name="T6" fmla="*/ 2856 w 5712"/>
                <a:gd name="T7" fmla="*/ 5711 h 5711"/>
                <a:gd name="T8" fmla="*/ 0 w 5712"/>
                <a:gd name="T9" fmla="*/ 2856 h 5711"/>
              </a:gdLst>
              <a:ahLst/>
              <a:cxnLst>
                <a:cxn ang="0">
                  <a:pos x="T0" y="T1"/>
                </a:cxn>
                <a:cxn ang="0">
                  <a:pos x="T2" y="T3"/>
                </a:cxn>
                <a:cxn ang="0">
                  <a:pos x="T4" y="T5"/>
                </a:cxn>
                <a:cxn ang="0">
                  <a:pos x="T6" y="T7"/>
                </a:cxn>
                <a:cxn ang="0">
                  <a:pos x="T8" y="T9"/>
                </a:cxn>
              </a:cxnLst>
              <a:rect l="0" t="0" r="r" b="b"/>
              <a:pathLst>
                <a:path w="5712" h="5711">
                  <a:moveTo>
                    <a:pt x="0" y="2856"/>
                  </a:moveTo>
                  <a:lnTo>
                    <a:pt x="2856" y="0"/>
                  </a:lnTo>
                  <a:lnTo>
                    <a:pt x="5712" y="2856"/>
                  </a:lnTo>
                  <a:lnTo>
                    <a:pt x="2856" y="5711"/>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3" name="TextBox 32"/>
            <p:cNvSpPr txBox="1"/>
            <p:nvPr/>
          </p:nvSpPr>
          <p:spPr>
            <a:xfrm>
              <a:off x="12452216" y="7129165"/>
              <a:ext cx="993427" cy="419305"/>
            </a:xfrm>
            <a:prstGeom prst="rect">
              <a:avLst/>
            </a:prstGeom>
            <a:noFill/>
          </p:spPr>
          <p:txBody>
            <a:bodyPr wrap="square" rtlCol="0">
              <a:spAutoFit/>
            </a:bodyPr>
            <a:lstStyle/>
            <a:p>
              <a:endParaRPr lang="zh-CN" altLang="en-US" sz="1169" dirty="0">
                <a:solidFill>
                  <a:schemeClr val="bg1"/>
                </a:solidFill>
                <a:latin typeface="Bebas" pitchFamily="2" charset="0"/>
                <a:ea typeface="微软雅黑" panose="020B0503020204020204" pitchFamily="34" charset="-122"/>
                <a:sym typeface="Bebas" pitchFamily="2" charset="0"/>
              </a:endParaRPr>
            </a:p>
          </p:txBody>
        </p:sp>
      </p:grpSp>
      <p:grpSp>
        <p:nvGrpSpPr>
          <p:cNvPr id="34" name="PA_组合 33"/>
          <p:cNvGrpSpPr/>
          <p:nvPr>
            <p:custDataLst>
              <p:tags r:id="rId15"/>
            </p:custDataLst>
          </p:nvPr>
        </p:nvGrpSpPr>
        <p:grpSpPr>
          <a:xfrm>
            <a:off x="7416702" y="3234584"/>
            <a:ext cx="1745079" cy="1744049"/>
            <a:chOff x="11605907" y="3879850"/>
            <a:chExt cx="2687637" cy="2686050"/>
          </a:xfrm>
          <a:solidFill>
            <a:srgbClr val="FFB329"/>
          </a:solidFill>
        </p:grpSpPr>
        <p:sp>
          <p:nvSpPr>
            <p:cNvPr id="35" name="Freeform 6"/>
            <p:cNvSpPr>
              <a:spLocks/>
            </p:cNvSpPr>
            <p:nvPr/>
          </p:nvSpPr>
          <p:spPr bwMode="auto">
            <a:xfrm>
              <a:off x="11605907" y="3879850"/>
              <a:ext cx="2687637" cy="2686050"/>
            </a:xfrm>
            <a:custGeom>
              <a:avLst/>
              <a:gdLst>
                <a:gd name="T0" fmla="*/ 0 w 5712"/>
                <a:gd name="T1" fmla="*/ 2856 h 5712"/>
                <a:gd name="T2" fmla="*/ 2856 w 5712"/>
                <a:gd name="T3" fmla="*/ 0 h 5712"/>
                <a:gd name="T4" fmla="*/ 5712 w 5712"/>
                <a:gd name="T5" fmla="*/ 2856 h 5712"/>
                <a:gd name="T6" fmla="*/ 2856 w 5712"/>
                <a:gd name="T7" fmla="*/ 5712 h 5712"/>
                <a:gd name="T8" fmla="*/ 0 w 5712"/>
                <a:gd name="T9" fmla="*/ 2856 h 5712"/>
              </a:gdLst>
              <a:ahLst/>
              <a:cxnLst>
                <a:cxn ang="0">
                  <a:pos x="T0" y="T1"/>
                </a:cxn>
                <a:cxn ang="0">
                  <a:pos x="T2" y="T3"/>
                </a:cxn>
                <a:cxn ang="0">
                  <a:pos x="T4" y="T5"/>
                </a:cxn>
                <a:cxn ang="0">
                  <a:pos x="T6" y="T7"/>
                </a:cxn>
                <a:cxn ang="0">
                  <a:pos x="T8" y="T9"/>
                </a:cxn>
              </a:cxnLst>
              <a:rect l="0" t="0" r="r" b="b"/>
              <a:pathLst>
                <a:path w="5712" h="5712">
                  <a:moveTo>
                    <a:pt x="0" y="2856"/>
                  </a:moveTo>
                  <a:lnTo>
                    <a:pt x="2856" y="0"/>
                  </a:lnTo>
                  <a:lnTo>
                    <a:pt x="5712" y="2856"/>
                  </a:lnTo>
                  <a:lnTo>
                    <a:pt x="2856" y="5712"/>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6" name="TextBox 35"/>
            <p:cNvSpPr txBox="1"/>
            <p:nvPr/>
          </p:nvSpPr>
          <p:spPr>
            <a:xfrm>
              <a:off x="12466289" y="5052463"/>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责任</a:t>
              </a:r>
            </a:p>
          </p:txBody>
        </p:sp>
      </p:grpSp>
      <p:grpSp>
        <p:nvGrpSpPr>
          <p:cNvPr id="37" name="PA_组合 36"/>
          <p:cNvGrpSpPr/>
          <p:nvPr>
            <p:custDataLst>
              <p:tags r:id="rId16"/>
            </p:custDataLst>
          </p:nvPr>
        </p:nvGrpSpPr>
        <p:grpSpPr>
          <a:xfrm>
            <a:off x="5051103" y="868986"/>
            <a:ext cx="1745079" cy="1744049"/>
            <a:chOff x="7962594" y="236538"/>
            <a:chExt cx="2687637" cy="2686050"/>
          </a:xfrm>
        </p:grpSpPr>
        <p:sp>
          <p:nvSpPr>
            <p:cNvPr id="38" name="Freeform 11"/>
            <p:cNvSpPr>
              <a:spLocks/>
            </p:cNvSpPr>
            <p:nvPr/>
          </p:nvSpPr>
          <p:spPr bwMode="auto">
            <a:xfrm>
              <a:off x="7962594" y="236538"/>
              <a:ext cx="2687637" cy="2686050"/>
            </a:xfrm>
            <a:custGeom>
              <a:avLst/>
              <a:gdLst>
                <a:gd name="T0" fmla="*/ 0 w 5711"/>
                <a:gd name="T1" fmla="*/ 2855 h 5711"/>
                <a:gd name="T2" fmla="*/ 2856 w 5711"/>
                <a:gd name="T3" fmla="*/ 0 h 5711"/>
                <a:gd name="T4" fmla="*/ 5711 w 5711"/>
                <a:gd name="T5" fmla="*/ 2855 h 5711"/>
                <a:gd name="T6" fmla="*/ 2856 w 5711"/>
                <a:gd name="T7" fmla="*/ 5711 h 5711"/>
                <a:gd name="T8" fmla="*/ 0 w 5711"/>
                <a:gd name="T9" fmla="*/ 2855 h 5711"/>
              </a:gdLst>
              <a:ahLst/>
              <a:cxnLst>
                <a:cxn ang="0">
                  <a:pos x="T0" y="T1"/>
                </a:cxn>
                <a:cxn ang="0">
                  <a:pos x="T2" y="T3"/>
                </a:cxn>
                <a:cxn ang="0">
                  <a:pos x="T4" y="T5"/>
                </a:cxn>
                <a:cxn ang="0">
                  <a:pos x="T6" y="T7"/>
                </a:cxn>
                <a:cxn ang="0">
                  <a:pos x="T8" y="T9"/>
                </a:cxn>
              </a:cxnLst>
              <a:rect l="0" t="0" r="r" b="b"/>
              <a:pathLst>
                <a:path w="5711" h="5711">
                  <a:moveTo>
                    <a:pt x="0" y="2855"/>
                  </a:moveTo>
                  <a:lnTo>
                    <a:pt x="2856" y="0"/>
                  </a:lnTo>
                  <a:lnTo>
                    <a:pt x="5711" y="2855"/>
                  </a:lnTo>
                  <a:lnTo>
                    <a:pt x="2856" y="5711"/>
                  </a:lnTo>
                  <a:lnTo>
                    <a:pt x="0" y="2855"/>
                  </a:lnTo>
                  <a:close/>
                </a:path>
              </a:pathLst>
            </a:custGeom>
            <a:solidFill>
              <a:srgbClr val="1574FF">
                <a:alpha val="71000"/>
              </a:srgbClr>
            </a:solid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9" name="TextBox 38"/>
            <p:cNvSpPr txBox="1"/>
            <p:nvPr/>
          </p:nvSpPr>
          <p:spPr>
            <a:xfrm>
              <a:off x="8916682" y="1322774"/>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市场</a:t>
              </a:r>
            </a:p>
          </p:txBody>
        </p:sp>
      </p:grpSp>
      <p:sp>
        <p:nvSpPr>
          <p:cNvPr id="12" name="PA_任意多边形 12"/>
          <p:cNvSpPr>
            <a:spLocks/>
          </p:cNvSpPr>
          <p:nvPr>
            <p:custDataLst>
              <p:tags r:id="rId17"/>
            </p:custDataLst>
          </p:nvPr>
        </p:nvSpPr>
        <p:spPr bwMode="auto">
          <a:xfrm>
            <a:off x="4175987" y="-6131"/>
            <a:ext cx="1745079" cy="1744049"/>
          </a:xfrm>
          <a:custGeom>
            <a:avLst/>
            <a:gdLst>
              <a:gd name="T0" fmla="*/ 0 w 5712"/>
              <a:gd name="T1" fmla="*/ 2856 h 5712"/>
              <a:gd name="T2" fmla="*/ 2856 w 5712"/>
              <a:gd name="T3" fmla="*/ 0 h 5712"/>
              <a:gd name="T4" fmla="*/ 5712 w 5712"/>
              <a:gd name="T5" fmla="*/ 2856 h 5712"/>
              <a:gd name="T6" fmla="*/ 2856 w 5712"/>
              <a:gd name="T7" fmla="*/ 5712 h 5712"/>
              <a:gd name="T8" fmla="*/ 0 w 5712"/>
              <a:gd name="T9" fmla="*/ 2856 h 5712"/>
            </a:gdLst>
            <a:ahLst/>
            <a:cxnLst>
              <a:cxn ang="0">
                <a:pos x="T0" y="T1"/>
              </a:cxn>
              <a:cxn ang="0">
                <a:pos x="T2" y="T3"/>
              </a:cxn>
              <a:cxn ang="0">
                <a:pos x="T4" y="T5"/>
              </a:cxn>
              <a:cxn ang="0">
                <a:pos x="T6" y="T7"/>
              </a:cxn>
              <a:cxn ang="0">
                <a:pos x="T8" y="T9"/>
              </a:cxn>
            </a:cxnLst>
            <a:rect l="0" t="0" r="r" b="b"/>
            <a:pathLst>
              <a:path w="5712" h="5712">
                <a:moveTo>
                  <a:pt x="0" y="2856"/>
                </a:moveTo>
                <a:lnTo>
                  <a:pt x="2856" y="0"/>
                </a:lnTo>
                <a:lnTo>
                  <a:pt x="5712" y="2856"/>
                </a:lnTo>
                <a:lnTo>
                  <a:pt x="2856" y="5712"/>
                </a:lnTo>
                <a:lnTo>
                  <a:pt x="0" y="2856"/>
                </a:lnTo>
                <a:close/>
              </a:path>
            </a:pathLst>
          </a:custGeom>
          <a:solidFill>
            <a:srgbClr val="1574FF">
              <a:alpha val="55000"/>
            </a:srgbClr>
          </a:solidFill>
          <a:ln w="9525" cap="flat">
            <a:solidFill>
              <a:schemeClr val="bg1">
                <a:alpha val="50000"/>
              </a:schemeClr>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40" name="TextBox 38"/>
          <p:cNvSpPr txBox="1"/>
          <p:nvPr/>
        </p:nvSpPr>
        <p:spPr>
          <a:xfrm>
            <a:off x="4802357" y="777658"/>
            <a:ext cx="645031" cy="272254"/>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战略</a:t>
            </a:r>
          </a:p>
        </p:txBody>
      </p:sp>
      <p:sp>
        <p:nvSpPr>
          <p:cNvPr id="41" name="TextBox 38"/>
          <p:cNvSpPr txBox="1"/>
          <p:nvPr/>
        </p:nvSpPr>
        <p:spPr>
          <a:xfrm>
            <a:off x="6578041" y="781826"/>
            <a:ext cx="645031" cy="272254"/>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研发</a:t>
            </a:r>
          </a:p>
        </p:txBody>
      </p:sp>
      <p:sp>
        <p:nvSpPr>
          <p:cNvPr id="42" name="PA_圆角矩形 57"/>
          <p:cNvSpPr/>
          <p:nvPr>
            <p:custDataLst>
              <p:tags r:id="rId18"/>
            </p:custDataLst>
          </p:nvPr>
        </p:nvSpPr>
        <p:spPr>
          <a:xfrm>
            <a:off x="2515303" y="3460222"/>
            <a:ext cx="2955540"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sym typeface="Bebas" pitchFamily="2" charset="0"/>
              </a:rPr>
              <a:t>硕士生</a:t>
            </a:r>
            <a:r>
              <a:rPr lang="zh-CN" altLang="en-US" b="1" dirty="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sym typeface="Bebas" pitchFamily="2" charset="0"/>
              </a:rPr>
              <a:t>导师</a:t>
            </a:r>
            <a:endParaRPr lang="en-US" altLang="zh-CN" b="1" dirty="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sym typeface="Bebas" pitchFamily="2" charset="0"/>
            </a:endParaRPr>
          </a:p>
          <a:p>
            <a:r>
              <a:rPr lang="zh-CN" altLang="en-US" b="1" dirty="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sym typeface="Bebas" pitchFamily="2" charset="0"/>
              </a:rPr>
              <a:t>讲师</a:t>
            </a:r>
          </a:p>
        </p:txBody>
      </p:sp>
      <p:sp>
        <p:nvSpPr>
          <p:cNvPr id="43" name="PA_圆角矩形 57"/>
          <p:cNvSpPr/>
          <p:nvPr>
            <p:custDataLst>
              <p:tags r:id="rId19"/>
            </p:custDataLst>
          </p:nvPr>
        </p:nvSpPr>
        <p:spPr>
          <a:xfrm>
            <a:off x="597799" y="5003856"/>
            <a:ext cx="601026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rPr>
              <a:t>移动：</a:t>
            </a:r>
            <a:r>
              <a:rPr lang="en-US" altLang="zh-CN" b="1" dirty="0" smtClean="0">
                <a:solidFill>
                  <a:schemeClr val="tx1"/>
                </a:solidFill>
                <a:effectLst>
                  <a:outerShdw blurRad="38100" dist="38100" dir="2700000" algn="tl">
                    <a:srgbClr val="000000">
                      <a:alpha val="43137"/>
                    </a:srgbClr>
                  </a:outerShdw>
                </a:effectLst>
                <a:latin typeface="+mj-ea"/>
                <a:ea typeface="+mj-ea"/>
                <a:sym typeface="Bebas" pitchFamily="2" charset="0"/>
              </a:rPr>
              <a:t>13882213811  </a:t>
            </a:r>
            <a:r>
              <a:rPr lang="zh-CN" altLang="en-US" sz="1818" b="1" dirty="0" smtClean="0">
                <a:solidFill>
                  <a:schemeClr val="tx1"/>
                </a:solidFill>
                <a:effectLst>
                  <a:outerShdw blurRad="38100" dist="38100" dir="2700000" algn="tl">
                    <a:srgbClr val="000000">
                      <a:alpha val="43137"/>
                    </a:srgbClr>
                  </a:outerShdw>
                </a:effectLst>
                <a:latin typeface="+mj-ea"/>
                <a:ea typeface="+mj-ea"/>
                <a:sym typeface="Bebas" pitchFamily="2" charset="0"/>
              </a:rPr>
              <a:t>电</a:t>
            </a:r>
            <a:r>
              <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rPr>
              <a:t>邮</a:t>
            </a:r>
            <a:r>
              <a:rPr lang="en-US" altLang="zh-CN" sz="1818" b="1" dirty="0">
                <a:solidFill>
                  <a:schemeClr val="tx1"/>
                </a:solidFill>
                <a:effectLst>
                  <a:outerShdw blurRad="38100" dist="38100" dir="2700000" algn="tl">
                    <a:srgbClr val="000000">
                      <a:alpha val="43137"/>
                    </a:srgbClr>
                  </a:outerShdw>
                </a:effectLst>
                <a:latin typeface="+mj-ea"/>
                <a:ea typeface="+mj-ea"/>
                <a:sym typeface="Bebas" pitchFamily="2" charset="0"/>
              </a:rPr>
              <a:t>: lzy@sicau.edu.cn</a:t>
            </a:r>
            <a:endPar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endParaRPr>
          </a:p>
        </p:txBody>
      </p:sp>
      <p:sp>
        <p:nvSpPr>
          <p:cNvPr id="2" name="日期占位符 1"/>
          <p:cNvSpPr>
            <a:spLocks noGrp="1"/>
          </p:cNvSpPr>
          <p:nvPr>
            <p:ph type="dt" sz="half" idx="2"/>
          </p:nvPr>
        </p:nvSpPr>
        <p:spPr/>
        <p:txBody>
          <a:bodyPr/>
          <a:lstStyle/>
          <a:p>
            <a:fld id="{AC4A2F97-CF36-4EDE-A99E-5363DD6D9084}" type="datetime1">
              <a:rPr lang="zh-CN" altLang="en-US" smtClean="0"/>
              <a:t>2021/7/21</a:t>
            </a:fld>
            <a:endParaRPr lang="zh-CN" altLang="en-US"/>
          </a:p>
        </p:txBody>
      </p:sp>
      <p:sp>
        <p:nvSpPr>
          <p:cNvPr id="6" name="页脚占位符 5"/>
          <p:cNvSpPr>
            <a:spLocks noGrp="1"/>
          </p:cNvSpPr>
          <p:nvPr>
            <p:ph type="ftr" sz="quarter" idx="3"/>
          </p:nvPr>
        </p:nvSpPr>
        <p:spPr/>
        <p:txBody>
          <a:bodyPr/>
          <a:lstStyle/>
          <a:p>
            <a:r>
              <a:rPr lang="zh-CN" altLang="en-US" smtClean="0"/>
              <a:t>贝叶斯</a:t>
            </a:r>
            <a:endParaRPr lang="zh-CN" altLang="en-US"/>
          </a:p>
        </p:txBody>
      </p:sp>
      <p:sp>
        <p:nvSpPr>
          <p:cNvPr id="7" name="灯片编号占位符 6"/>
          <p:cNvSpPr>
            <a:spLocks noGrp="1"/>
          </p:cNvSpPr>
          <p:nvPr>
            <p:ph type="sldNum" sz="quarter" idx="4"/>
          </p:nvPr>
        </p:nvSpPr>
        <p:spPr/>
        <p:txBody>
          <a:bodyPr/>
          <a:lstStyle/>
          <a:p>
            <a:fld id="{B56BBEF4-C866-47E6-949C-7ADFB3A5A8F5}" type="slidenum">
              <a:rPr lang="zh-CN" altLang="en-US" smtClean="0"/>
              <a:pPr/>
              <a:t>1</a:t>
            </a:fld>
            <a:endParaRPr lang="zh-CN" altLang="en-US"/>
          </a:p>
        </p:txBody>
      </p:sp>
    </p:spTree>
    <p:extLst>
      <p:ext uri="{BB962C8B-B14F-4D97-AF65-F5344CB8AC3E}">
        <p14:creationId xmlns:p14="http://schemas.microsoft.com/office/powerpoint/2010/main" val="2049435711"/>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utoRev="1" fill="hold" nodeType="withEffect">
                                  <p:stCondLst>
                                    <p:cond delay="0"/>
                                  </p:stCondLst>
                                  <p:childTnLst>
                                    <p:animMotion origin="layout" path="M -8.33333E-7 1.48148E-6 L 0.07951 1.48148E-6 " pathEditMode="relative" rAng="0" ptsTypes="AA">
                                      <p:cBhvr>
                                        <p:cTn id="6" dur="5000" fill="hold"/>
                                        <p:tgtEl>
                                          <p:spTgt spid="3"/>
                                        </p:tgtEl>
                                        <p:attrNameLst>
                                          <p:attrName>ppt_x</p:attrName>
                                          <p:attrName>ppt_y</p:attrName>
                                        </p:attrNameLst>
                                      </p:cBhvr>
                                      <p:rCtr x="3976" y="0"/>
                                    </p:animMotion>
                                  </p:childTnLst>
                                </p:cTn>
                              </p:par>
                              <p:par>
                                <p:cTn id="7" presetID="6" presetClass="emph" presetSubtype="0" autoRev="1" fill="hold" nodeType="withEffect">
                                  <p:stCondLst>
                                    <p:cond delay="0"/>
                                  </p:stCondLst>
                                  <p:childTnLst>
                                    <p:animScale>
                                      <p:cBhvr>
                                        <p:cTn id="8" dur="5000" fill="hold"/>
                                        <p:tgtEl>
                                          <p:spTgt spid="24"/>
                                        </p:tgtEl>
                                      </p:cBhvr>
                                      <p:by x="150000" y="150000"/>
                                    </p:animScale>
                                  </p:childTnLst>
                                </p:cTn>
                              </p:par>
                              <p:par>
                                <p:cTn id="9" presetID="42" presetClass="path" presetSubtype="0" autoRev="1" fill="hold" nodeType="withEffect">
                                  <p:stCondLst>
                                    <p:cond delay="0"/>
                                  </p:stCondLst>
                                  <p:childTnLst>
                                    <p:animMotion origin="layout" path="M -8.33333E-7 -2.59259E-6 L -0.05226 -0.03727 " pathEditMode="relative" rAng="0" ptsTypes="AA">
                                      <p:cBhvr>
                                        <p:cTn id="10" dur="5000" fill="hold"/>
                                        <p:tgtEl>
                                          <p:spTgt spid="24"/>
                                        </p:tgtEl>
                                        <p:attrNameLst>
                                          <p:attrName>ppt_x</p:attrName>
                                          <p:attrName>ppt_y</p:attrName>
                                        </p:attrNameLst>
                                      </p:cBhvr>
                                      <p:rCtr x="-2622" y="-1875"/>
                                    </p:animMotion>
                                  </p:childTnLst>
                                </p:cTn>
                              </p:par>
                              <p:par>
                                <p:cTn id="11" presetID="6" presetClass="emph" presetSubtype="0" autoRev="1" fill="hold" nodeType="withEffect">
                                  <p:stCondLst>
                                    <p:cond delay="0"/>
                                  </p:stCondLst>
                                  <p:childTnLst>
                                    <p:animScale>
                                      <p:cBhvr>
                                        <p:cTn id="12" dur="5000" fill="hold"/>
                                        <p:tgtEl>
                                          <p:spTgt spid="30"/>
                                        </p:tgtEl>
                                      </p:cBhvr>
                                      <p:by x="150000" y="150000"/>
                                    </p:animScale>
                                  </p:childTnLst>
                                </p:cTn>
                              </p:par>
                              <p:par>
                                <p:cTn id="13" presetID="42" presetClass="path" presetSubtype="0" autoRev="1" fill="hold" nodeType="withEffect">
                                  <p:stCondLst>
                                    <p:cond delay="0"/>
                                  </p:stCondLst>
                                  <p:childTnLst>
                                    <p:animMotion origin="layout" path="M 4.44444E-6 4.44444E-6 L 0.06319 0.06921 " pathEditMode="relative" rAng="0" ptsTypes="AA">
                                      <p:cBhvr>
                                        <p:cTn id="14" dur="5000" fill="hold"/>
                                        <p:tgtEl>
                                          <p:spTgt spid="30"/>
                                        </p:tgtEl>
                                        <p:attrNameLst>
                                          <p:attrName>ppt_x</p:attrName>
                                          <p:attrName>ppt_y</p:attrName>
                                        </p:attrNameLst>
                                      </p:cBhvr>
                                      <p:rCtr x="3160" y="3449"/>
                                    </p:animMotion>
                                  </p:childTnLst>
                                </p:cTn>
                              </p:par>
                              <p:par>
                                <p:cTn id="15" presetID="6" presetClass="emph" presetSubtype="0" autoRev="1" fill="hold" nodeType="withEffect">
                                  <p:stCondLst>
                                    <p:cond delay="0"/>
                                  </p:stCondLst>
                                  <p:childTnLst>
                                    <p:animScale>
                                      <p:cBhvr>
                                        <p:cTn id="16" dur="5000" fill="hold"/>
                                        <p:tgtEl>
                                          <p:spTgt spid="29"/>
                                        </p:tgtEl>
                                      </p:cBhvr>
                                      <p:by x="150000" y="150000"/>
                                    </p:animScale>
                                  </p:childTnLst>
                                </p:cTn>
                              </p:par>
                              <p:par>
                                <p:cTn id="17" presetID="42" presetClass="path" presetSubtype="0" autoRev="1" fill="hold" nodeType="withEffect">
                                  <p:stCondLst>
                                    <p:cond delay="0"/>
                                  </p:stCondLst>
                                  <p:childTnLst>
                                    <p:animMotion origin="layout" path="M -5.55556E-7 2.59259E-6 L 0.04531 -0.05533 " pathEditMode="relative" rAng="0" ptsTypes="AA">
                                      <p:cBhvr>
                                        <p:cTn id="18" dur="5000" fill="hold"/>
                                        <p:tgtEl>
                                          <p:spTgt spid="29"/>
                                        </p:tgtEl>
                                        <p:attrNameLst>
                                          <p:attrName>ppt_x</p:attrName>
                                          <p:attrName>ppt_y</p:attrName>
                                        </p:attrNameLst>
                                      </p:cBhvr>
                                      <p:rCtr x="2257" y="-2778"/>
                                    </p:animMotion>
                                  </p:childTnLst>
                                </p:cTn>
                              </p:par>
                              <p:par>
                                <p:cTn id="19" presetID="6" presetClass="emph" presetSubtype="0" autoRev="1" fill="hold" nodeType="withEffect">
                                  <p:stCondLst>
                                    <p:cond delay="0"/>
                                  </p:stCondLst>
                                  <p:childTnLst>
                                    <p:animScale>
                                      <p:cBhvr>
                                        <p:cTn id="20" dur="5000" fill="hold"/>
                                        <p:tgtEl>
                                          <p:spTgt spid="5"/>
                                        </p:tgtEl>
                                      </p:cBhvr>
                                      <p:by x="150000" y="150000"/>
                                    </p:animScale>
                                  </p:childTnLst>
                                </p:cTn>
                              </p:par>
                              <p:par>
                                <p:cTn id="21" presetID="42" presetClass="path" presetSubtype="0" autoRev="1" fill="hold" nodeType="withEffect">
                                  <p:stCondLst>
                                    <p:cond delay="0"/>
                                  </p:stCondLst>
                                  <p:childTnLst>
                                    <p:animMotion origin="layout" path="M 3.05556E-6 -2.96296E-6 L 0.06319 0.06922 " pathEditMode="relative" rAng="0" ptsTypes="AA">
                                      <p:cBhvr>
                                        <p:cTn id="22" dur="5000" fill="hold"/>
                                        <p:tgtEl>
                                          <p:spTgt spid="5"/>
                                        </p:tgtEl>
                                        <p:attrNameLst>
                                          <p:attrName>ppt_x</p:attrName>
                                          <p:attrName>ppt_y</p:attrName>
                                        </p:attrNameLst>
                                      </p:cBhvr>
                                      <p:rCtr x="3160" y="3449"/>
                                    </p:animMotion>
                                  </p:childTnLst>
                                </p:cTn>
                              </p:par>
                              <p:par>
                                <p:cTn id="23" presetID="31" presetClass="entr" presetSubtype="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2000" fill="hold"/>
                                        <p:tgtEl>
                                          <p:spTgt spid="12"/>
                                        </p:tgtEl>
                                        <p:attrNameLst>
                                          <p:attrName>ppt_w</p:attrName>
                                        </p:attrNameLst>
                                      </p:cBhvr>
                                      <p:tavLst>
                                        <p:tav tm="0">
                                          <p:val>
                                            <p:fltVal val="0"/>
                                          </p:val>
                                        </p:tav>
                                        <p:tav tm="100000">
                                          <p:val>
                                            <p:strVal val="#ppt_w"/>
                                          </p:val>
                                        </p:tav>
                                      </p:tavLst>
                                    </p:anim>
                                    <p:anim calcmode="lin" valueType="num">
                                      <p:cBhvr>
                                        <p:cTn id="26" dur="2000" fill="hold"/>
                                        <p:tgtEl>
                                          <p:spTgt spid="12"/>
                                        </p:tgtEl>
                                        <p:attrNameLst>
                                          <p:attrName>ppt_h</p:attrName>
                                        </p:attrNameLst>
                                      </p:cBhvr>
                                      <p:tavLst>
                                        <p:tav tm="0">
                                          <p:val>
                                            <p:fltVal val="0"/>
                                          </p:val>
                                        </p:tav>
                                        <p:tav tm="100000">
                                          <p:val>
                                            <p:strVal val="#ppt_h"/>
                                          </p:val>
                                        </p:tav>
                                      </p:tavLst>
                                    </p:anim>
                                    <p:anim calcmode="lin" valueType="num">
                                      <p:cBhvr>
                                        <p:cTn id="27" dur="2000" fill="hold"/>
                                        <p:tgtEl>
                                          <p:spTgt spid="12"/>
                                        </p:tgtEl>
                                        <p:attrNameLst>
                                          <p:attrName>style.rotation</p:attrName>
                                        </p:attrNameLst>
                                      </p:cBhvr>
                                      <p:tavLst>
                                        <p:tav tm="0">
                                          <p:val>
                                            <p:fltVal val="90"/>
                                          </p:val>
                                        </p:tav>
                                        <p:tav tm="100000">
                                          <p:val>
                                            <p:fltVal val="0"/>
                                          </p:val>
                                        </p:tav>
                                      </p:tavLst>
                                    </p:anim>
                                    <p:animEffect transition="in" filter="fade">
                                      <p:cBhvr>
                                        <p:cTn id="28" dur="2000"/>
                                        <p:tgtEl>
                                          <p:spTgt spid="12"/>
                                        </p:tgtEl>
                                      </p:cBhvr>
                                    </p:animEffect>
                                  </p:childTnLst>
                                </p:cTn>
                              </p:par>
                              <p:par>
                                <p:cTn id="29" presetID="31" presetClass="entr" presetSubtype="0" fill="hold" grpId="0"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2000" fill="hold"/>
                                        <p:tgtEl>
                                          <p:spTgt spid="13"/>
                                        </p:tgtEl>
                                        <p:attrNameLst>
                                          <p:attrName>ppt_w</p:attrName>
                                        </p:attrNameLst>
                                      </p:cBhvr>
                                      <p:tavLst>
                                        <p:tav tm="0">
                                          <p:val>
                                            <p:fltVal val="0"/>
                                          </p:val>
                                        </p:tav>
                                        <p:tav tm="100000">
                                          <p:val>
                                            <p:strVal val="#ppt_w"/>
                                          </p:val>
                                        </p:tav>
                                      </p:tavLst>
                                    </p:anim>
                                    <p:anim calcmode="lin" valueType="num">
                                      <p:cBhvr>
                                        <p:cTn id="32" dur="2000" fill="hold"/>
                                        <p:tgtEl>
                                          <p:spTgt spid="13"/>
                                        </p:tgtEl>
                                        <p:attrNameLst>
                                          <p:attrName>ppt_h</p:attrName>
                                        </p:attrNameLst>
                                      </p:cBhvr>
                                      <p:tavLst>
                                        <p:tav tm="0">
                                          <p:val>
                                            <p:fltVal val="0"/>
                                          </p:val>
                                        </p:tav>
                                        <p:tav tm="100000">
                                          <p:val>
                                            <p:strVal val="#ppt_h"/>
                                          </p:val>
                                        </p:tav>
                                      </p:tavLst>
                                    </p:anim>
                                    <p:anim calcmode="lin" valueType="num">
                                      <p:cBhvr>
                                        <p:cTn id="33" dur="2000" fill="hold"/>
                                        <p:tgtEl>
                                          <p:spTgt spid="13"/>
                                        </p:tgtEl>
                                        <p:attrNameLst>
                                          <p:attrName>style.rotation</p:attrName>
                                        </p:attrNameLst>
                                      </p:cBhvr>
                                      <p:tavLst>
                                        <p:tav tm="0">
                                          <p:val>
                                            <p:fltVal val="90"/>
                                          </p:val>
                                        </p:tav>
                                        <p:tav tm="100000">
                                          <p:val>
                                            <p:fltVal val="0"/>
                                          </p:val>
                                        </p:tav>
                                      </p:tavLst>
                                    </p:anim>
                                    <p:animEffect transition="in" filter="fade">
                                      <p:cBhvr>
                                        <p:cTn id="34" dur="2000"/>
                                        <p:tgtEl>
                                          <p:spTgt spid="13"/>
                                        </p:tgtEl>
                                      </p:cBhvr>
                                    </p:animEffect>
                                  </p:childTnLst>
                                </p:cTn>
                              </p:par>
                              <p:par>
                                <p:cTn id="35" presetID="31" presetClass="entr" presetSubtype="0" fill="hold" nodeType="withEffect">
                                  <p:stCondLst>
                                    <p:cond delay="300"/>
                                  </p:stCondLst>
                                  <p:childTnLst>
                                    <p:set>
                                      <p:cBhvr>
                                        <p:cTn id="36" dur="1" fill="hold">
                                          <p:stCondLst>
                                            <p:cond delay="0"/>
                                          </p:stCondLst>
                                        </p:cTn>
                                        <p:tgtEl>
                                          <p:spTgt spid="14"/>
                                        </p:tgtEl>
                                        <p:attrNameLst>
                                          <p:attrName>style.visibility</p:attrName>
                                        </p:attrNameLst>
                                      </p:cBhvr>
                                      <p:to>
                                        <p:strVal val="visible"/>
                                      </p:to>
                                    </p:set>
                                    <p:anim calcmode="lin" valueType="num">
                                      <p:cBhvr>
                                        <p:cTn id="37" dur="2000" fill="hold"/>
                                        <p:tgtEl>
                                          <p:spTgt spid="14"/>
                                        </p:tgtEl>
                                        <p:attrNameLst>
                                          <p:attrName>ppt_w</p:attrName>
                                        </p:attrNameLst>
                                      </p:cBhvr>
                                      <p:tavLst>
                                        <p:tav tm="0">
                                          <p:val>
                                            <p:fltVal val="0"/>
                                          </p:val>
                                        </p:tav>
                                        <p:tav tm="100000">
                                          <p:val>
                                            <p:strVal val="#ppt_w"/>
                                          </p:val>
                                        </p:tav>
                                      </p:tavLst>
                                    </p:anim>
                                    <p:anim calcmode="lin" valueType="num">
                                      <p:cBhvr>
                                        <p:cTn id="38" dur="2000" fill="hold"/>
                                        <p:tgtEl>
                                          <p:spTgt spid="14"/>
                                        </p:tgtEl>
                                        <p:attrNameLst>
                                          <p:attrName>ppt_h</p:attrName>
                                        </p:attrNameLst>
                                      </p:cBhvr>
                                      <p:tavLst>
                                        <p:tav tm="0">
                                          <p:val>
                                            <p:fltVal val="0"/>
                                          </p:val>
                                        </p:tav>
                                        <p:tav tm="100000">
                                          <p:val>
                                            <p:strVal val="#ppt_h"/>
                                          </p:val>
                                        </p:tav>
                                      </p:tavLst>
                                    </p:anim>
                                    <p:anim calcmode="lin" valueType="num">
                                      <p:cBhvr>
                                        <p:cTn id="39" dur="2000" fill="hold"/>
                                        <p:tgtEl>
                                          <p:spTgt spid="14"/>
                                        </p:tgtEl>
                                        <p:attrNameLst>
                                          <p:attrName>style.rotation</p:attrName>
                                        </p:attrNameLst>
                                      </p:cBhvr>
                                      <p:tavLst>
                                        <p:tav tm="0">
                                          <p:val>
                                            <p:fltVal val="90"/>
                                          </p:val>
                                        </p:tav>
                                        <p:tav tm="100000">
                                          <p:val>
                                            <p:fltVal val="0"/>
                                          </p:val>
                                        </p:tav>
                                      </p:tavLst>
                                    </p:anim>
                                    <p:animEffect transition="in" filter="fade">
                                      <p:cBhvr>
                                        <p:cTn id="40" dur="2000"/>
                                        <p:tgtEl>
                                          <p:spTgt spid="14"/>
                                        </p:tgtEl>
                                      </p:cBhvr>
                                    </p:animEffect>
                                  </p:childTnLst>
                                </p:cTn>
                              </p:par>
                              <p:par>
                                <p:cTn id="41" presetID="31" presetClass="entr" presetSubtype="0" fill="hold" nodeType="withEffect">
                                  <p:stCondLst>
                                    <p:cond delay="3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0" fill="hold"/>
                                        <p:tgtEl>
                                          <p:spTgt spid="15"/>
                                        </p:tgtEl>
                                        <p:attrNameLst>
                                          <p:attrName>ppt_w</p:attrName>
                                        </p:attrNameLst>
                                      </p:cBhvr>
                                      <p:tavLst>
                                        <p:tav tm="0">
                                          <p:val>
                                            <p:fltVal val="0"/>
                                          </p:val>
                                        </p:tav>
                                        <p:tav tm="100000">
                                          <p:val>
                                            <p:strVal val="#ppt_w"/>
                                          </p:val>
                                        </p:tav>
                                      </p:tavLst>
                                    </p:anim>
                                    <p:anim calcmode="lin" valueType="num">
                                      <p:cBhvr>
                                        <p:cTn id="44" dur="2000" fill="hold"/>
                                        <p:tgtEl>
                                          <p:spTgt spid="15"/>
                                        </p:tgtEl>
                                        <p:attrNameLst>
                                          <p:attrName>ppt_h</p:attrName>
                                        </p:attrNameLst>
                                      </p:cBhvr>
                                      <p:tavLst>
                                        <p:tav tm="0">
                                          <p:val>
                                            <p:fltVal val="0"/>
                                          </p:val>
                                        </p:tav>
                                        <p:tav tm="100000">
                                          <p:val>
                                            <p:strVal val="#ppt_h"/>
                                          </p:val>
                                        </p:tav>
                                      </p:tavLst>
                                    </p:anim>
                                    <p:anim calcmode="lin" valueType="num">
                                      <p:cBhvr>
                                        <p:cTn id="45" dur="2000" fill="hold"/>
                                        <p:tgtEl>
                                          <p:spTgt spid="15"/>
                                        </p:tgtEl>
                                        <p:attrNameLst>
                                          <p:attrName>style.rotation</p:attrName>
                                        </p:attrNameLst>
                                      </p:cBhvr>
                                      <p:tavLst>
                                        <p:tav tm="0">
                                          <p:val>
                                            <p:fltVal val="90"/>
                                          </p:val>
                                        </p:tav>
                                        <p:tav tm="100000">
                                          <p:val>
                                            <p:fltVal val="0"/>
                                          </p:val>
                                        </p:tav>
                                      </p:tavLst>
                                    </p:anim>
                                    <p:animEffect transition="in" filter="fade">
                                      <p:cBhvr>
                                        <p:cTn id="46" dur="2000"/>
                                        <p:tgtEl>
                                          <p:spTgt spid="15"/>
                                        </p:tgtEl>
                                      </p:cBhvr>
                                    </p:animEffect>
                                  </p:childTnLst>
                                </p:cTn>
                              </p:par>
                              <p:par>
                                <p:cTn id="47" presetID="31" presetClass="entr" presetSubtype="0" fill="hold" nodeType="withEffect">
                                  <p:stCondLst>
                                    <p:cond delay="300"/>
                                  </p:stCondLst>
                                  <p:childTnLst>
                                    <p:set>
                                      <p:cBhvr>
                                        <p:cTn id="48" dur="1" fill="hold">
                                          <p:stCondLst>
                                            <p:cond delay="0"/>
                                          </p:stCondLst>
                                        </p:cTn>
                                        <p:tgtEl>
                                          <p:spTgt spid="18"/>
                                        </p:tgtEl>
                                        <p:attrNameLst>
                                          <p:attrName>style.visibility</p:attrName>
                                        </p:attrNameLst>
                                      </p:cBhvr>
                                      <p:to>
                                        <p:strVal val="visible"/>
                                      </p:to>
                                    </p:set>
                                    <p:anim calcmode="lin" valueType="num">
                                      <p:cBhvr>
                                        <p:cTn id="49" dur="2000" fill="hold"/>
                                        <p:tgtEl>
                                          <p:spTgt spid="18"/>
                                        </p:tgtEl>
                                        <p:attrNameLst>
                                          <p:attrName>ppt_w</p:attrName>
                                        </p:attrNameLst>
                                      </p:cBhvr>
                                      <p:tavLst>
                                        <p:tav tm="0">
                                          <p:val>
                                            <p:fltVal val="0"/>
                                          </p:val>
                                        </p:tav>
                                        <p:tav tm="100000">
                                          <p:val>
                                            <p:strVal val="#ppt_w"/>
                                          </p:val>
                                        </p:tav>
                                      </p:tavLst>
                                    </p:anim>
                                    <p:anim calcmode="lin" valueType="num">
                                      <p:cBhvr>
                                        <p:cTn id="50" dur="2000" fill="hold"/>
                                        <p:tgtEl>
                                          <p:spTgt spid="18"/>
                                        </p:tgtEl>
                                        <p:attrNameLst>
                                          <p:attrName>ppt_h</p:attrName>
                                        </p:attrNameLst>
                                      </p:cBhvr>
                                      <p:tavLst>
                                        <p:tav tm="0">
                                          <p:val>
                                            <p:fltVal val="0"/>
                                          </p:val>
                                        </p:tav>
                                        <p:tav tm="100000">
                                          <p:val>
                                            <p:strVal val="#ppt_h"/>
                                          </p:val>
                                        </p:tav>
                                      </p:tavLst>
                                    </p:anim>
                                    <p:anim calcmode="lin" valueType="num">
                                      <p:cBhvr>
                                        <p:cTn id="51" dur="2000" fill="hold"/>
                                        <p:tgtEl>
                                          <p:spTgt spid="18"/>
                                        </p:tgtEl>
                                        <p:attrNameLst>
                                          <p:attrName>style.rotation</p:attrName>
                                        </p:attrNameLst>
                                      </p:cBhvr>
                                      <p:tavLst>
                                        <p:tav tm="0">
                                          <p:val>
                                            <p:fltVal val="90"/>
                                          </p:val>
                                        </p:tav>
                                        <p:tav tm="100000">
                                          <p:val>
                                            <p:fltVal val="0"/>
                                          </p:val>
                                        </p:tav>
                                      </p:tavLst>
                                    </p:anim>
                                    <p:animEffect transition="in" filter="fade">
                                      <p:cBhvr>
                                        <p:cTn id="52" dur="2000"/>
                                        <p:tgtEl>
                                          <p:spTgt spid="18"/>
                                        </p:tgtEl>
                                      </p:cBhvr>
                                    </p:animEffect>
                                  </p:childTnLst>
                                </p:cTn>
                              </p:par>
                              <p:par>
                                <p:cTn id="53" presetID="31" presetClass="entr" presetSubtype="0" fill="hold" nodeType="withEffect">
                                  <p:stCondLst>
                                    <p:cond delay="300"/>
                                  </p:stCondLst>
                                  <p:childTnLst>
                                    <p:set>
                                      <p:cBhvr>
                                        <p:cTn id="54" dur="1" fill="hold">
                                          <p:stCondLst>
                                            <p:cond delay="0"/>
                                          </p:stCondLst>
                                        </p:cTn>
                                        <p:tgtEl>
                                          <p:spTgt spid="26"/>
                                        </p:tgtEl>
                                        <p:attrNameLst>
                                          <p:attrName>style.visibility</p:attrName>
                                        </p:attrNameLst>
                                      </p:cBhvr>
                                      <p:to>
                                        <p:strVal val="visible"/>
                                      </p:to>
                                    </p:set>
                                    <p:anim calcmode="lin" valueType="num">
                                      <p:cBhvr>
                                        <p:cTn id="55" dur="2000" fill="hold"/>
                                        <p:tgtEl>
                                          <p:spTgt spid="26"/>
                                        </p:tgtEl>
                                        <p:attrNameLst>
                                          <p:attrName>ppt_w</p:attrName>
                                        </p:attrNameLst>
                                      </p:cBhvr>
                                      <p:tavLst>
                                        <p:tav tm="0">
                                          <p:val>
                                            <p:fltVal val="0"/>
                                          </p:val>
                                        </p:tav>
                                        <p:tav tm="100000">
                                          <p:val>
                                            <p:strVal val="#ppt_w"/>
                                          </p:val>
                                        </p:tav>
                                      </p:tavLst>
                                    </p:anim>
                                    <p:anim calcmode="lin" valueType="num">
                                      <p:cBhvr>
                                        <p:cTn id="56" dur="2000" fill="hold"/>
                                        <p:tgtEl>
                                          <p:spTgt spid="26"/>
                                        </p:tgtEl>
                                        <p:attrNameLst>
                                          <p:attrName>ppt_h</p:attrName>
                                        </p:attrNameLst>
                                      </p:cBhvr>
                                      <p:tavLst>
                                        <p:tav tm="0">
                                          <p:val>
                                            <p:fltVal val="0"/>
                                          </p:val>
                                        </p:tav>
                                        <p:tav tm="100000">
                                          <p:val>
                                            <p:strVal val="#ppt_h"/>
                                          </p:val>
                                        </p:tav>
                                      </p:tavLst>
                                    </p:anim>
                                    <p:anim calcmode="lin" valueType="num">
                                      <p:cBhvr>
                                        <p:cTn id="57" dur="2000" fill="hold"/>
                                        <p:tgtEl>
                                          <p:spTgt spid="26"/>
                                        </p:tgtEl>
                                        <p:attrNameLst>
                                          <p:attrName>style.rotation</p:attrName>
                                        </p:attrNameLst>
                                      </p:cBhvr>
                                      <p:tavLst>
                                        <p:tav tm="0">
                                          <p:val>
                                            <p:fltVal val="90"/>
                                          </p:val>
                                        </p:tav>
                                        <p:tav tm="100000">
                                          <p:val>
                                            <p:fltVal val="0"/>
                                          </p:val>
                                        </p:tav>
                                      </p:tavLst>
                                    </p:anim>
                                    <p:animEffect transition="in" filter="fade">
                                      <p:cBhvr>
                                        <p:cTn id="58" dur="2000"/>
                                        <p:tgtEl>
                                          <p:spTgt spid="26"/>
                                        </p:tgtEl>
                                      </p:cBhvr>
                                    </p:animEffect>
                                  </p:childTnLst>
                                </p:cTn>
                              </p:par>
                              <p:par>
                                <p:cTn id="59" presetID="31" presetClass="entr" presetSubtype="0" fill="hold" nodeType="withEffect">
                                  <p:stCondLst>
                                    <p:cond delay="300"/>
                                  </p:stCondLst>
                                  <p:childTnLst>
                                    <p:set>
                                      <p:cBhvr>
                                        <p:cTn id="60" dur="1" fill="hold">
                                          <p:stCondLst>
                                            <p:cond delay="0"/>
                                          </p:stCondLst>
                                        </p:cTn>
                                        <p:tgtEl>
                                          <p:spTgt spid="31"/>
                                        </p:tgtEl>
                                        <p:attrNameLst>
                                          <p:attrName>style.visibility</p:attrName>
                                        </p:attrNameLst>
                                      </p:cBhvr>
                                      <p:to>
                                        <p:strVal val="visible"/>
                                      </p:to>
                                    </p:set>
                                    <p:anim calcmode="lin" valueType="num">
                                      <p:cBhvr>
                                        <p:cTn id="61" dur="2000" fill="hold"/>
                                        <p:tgtEl>
                                          <p:spTgt spid="31"/>
                                        </p:tgtEl>
                                        <p:attrNameLst>
                                          <p:attrName>ppt_w</p:attrName>
                                        </p:attrNameLst>
                                      </p:cBhvr>
                                      <p:tavLst>
                                        <p:tav tm="0">
                                          <p:val>
                                            <p:fltVal val="0"/>
                                          </p:val>
                                        </p:tav>
                                        <p:tav tm="100000">
                                          <p:val>
                                            <p:strVal val="#ppt_w"/>
                                          </p:val>
                                        </p:tav>
                                      </p:tavLst>
                                    </p:anim>
                                    <p:anim calcmode="lin" valueType="num">
                                      <p:cBhvr>
                                        <p:cTn id="62" dur="2000" fill="hold"/>
                                        <p:tgtEl>
                                          <p:spTgt spid="31"/>
                                        </p:tgtEl>
                                        <p:attrNameLst>
                                          <p:attrName>ppt_h</p:attrName>
                                        </p:attrNameLst>
                                      </p:cBhvr>
                                      <p:tavLst>
                                        <p:tav tm="0">
                                          <p:val>
                                            <p:fltVal val="0"/>
                                          </p:val>
                                        </p:tav>
                                        <p:tav tm="100000">
                                          <p:val>
                                            <p:strVal val="#ppt_h"/>
                                          </p:val>
                                        </p:tav>
                                      </p:tavLst>
                                    </p:anim>
                                    <p:anim calcmode="lin" valueType="num">
                                      <p:cBhvr>
                                        <p:cTn id="63" dur="2000" fill="hold"/>
                                        <p:tgtEl>
                                          <p:spTgt spid="31"/>
                                        </p:tgtEl>
                                        <p:attrNameLst>
                                          <p:attrName>style.rotation</p:attrName>
                                        </p:attrNameLst>
                                      </p:cBhvr>
                                      <p:tavLst>
                                        <p:tav tm="0">
                                          <p:val>
                                            <p:fltVal val="90"/>
                                          </p:val>
                                        </p:tav>
                                        <p:tav tm="100000">
                                          <p:val>
                                            <p:fltVal val="0"/>
                                          </p:val>
                                        </p:tav>
                                      </p:tavLst>
                                    </p:anim>
                                    <p:animEffect transition="in" filter="fade">
                                      <p:cBhvr>
                                        <p:cTn id="64" dur="2000"/>
                                        <p:tgtEl>
                                          <p:spTgt spid="31"/>
                                        </p:tgtEl>
                                      </p:cBhvr>
                                    </p:animEffect>
                                  </p:childTnLst>
                                </p:cTn>
                              </p:par>
                              <p:par>
                                <p:cTn id="65" presetID="31" presetClass="entr" presetSubtype="0" fill="hold" nodeType="withEffect">
                                  <p:stCondLst>
                                    <p:cond delay="300"/>
                                  </p:stCondLst>
                                  <p:childTnLst>
                                    <p:set>
                                      <p:cBhvr>
                                        <p:cTn id="66" dur="1" fill="hold">
                                          <p:stCondLst>
                                            <p:cond delay="0"/>
                                          </p:stCondLst>
                                        </p:cTn>
                                        <p:tgtEl>
                                          <p:spTgt spid="34"/>
                                        </p:tgtEl>
                                        <p:attrNameLst>
                                          <p:attrName>style.visibility</p:attrName>
                                        </p:attrNameLst>
                                      </p:cBhvr>
                                      <p:to>
                                        <p:strVal val="visible"/>
                                      </p:to>
                                    </p:set>
                                    <p:anim calcmode="lin" valueType="num">
                                      <p:cBhvr>
                                        <p:cTn id="67" dur="2000" fill="hold"/>
                                        <p:tgtEl>
                                          <p:spTgt spid="34"/>
                                        </p:tgtEl>
                                        <p:attrNameLst>
                                          <p:attrName>ppt_w</p:attrName>
                                        </p:attrNameLst>
                                      </p:cBhvr>
                                      <p:tavLst>
                                        <p:tav tm="0">
                                          <p:val>
                                            <p:fltVal val="0"/>
                                          </p:val>
                                        </p:tav>
                                        <p:tav tm="100000">
                                          <p:val>
                                            <p:strVal val="#ppt_w"/>
                                          </p:val>
                                        </p:tav>
                                      </p:tavLst>
                                    </p:anim>
                                    <p:anim calcmode="lin" valueType="num">
                                      <p:cBhvr>
                                        <p:cTn id="68" dur="2000" fill="hold"/>
                                        <p:tgtEl>
                                          <p:spTgt spid="34"/>
                                        </p:tgtEl>
                                        <p:attrNameLst>
                                          <p:attrName>ppt_h</p:attrName>
                                        </p:attrNameLst>
                                      </p:cBhvr>
                                      <p:tavLst>
                                        <p:tav tm="0">
                                          <p:val>
                                            <p:fltVal val="0"/>
                                          </p:val>
                                        </p:tav>
                                        <p:tav tm="100000">
                                          <p:val>
                                            <p:strVal val="#ppt_h"/>
                                          </p:val>
                                        </p:tav>
                                      </p:tavLst>
                                    </p:anim>
                                    <p:anim calcmode="lin" valueType="num">
                                      <p:cBhvr>
                                        <p:cTn id="69" dur="2000" fill="hold"/>
                                        <p:tgtEl>
                                          <p:spTgt spid="34"/>
                                        </p:tgtEl>
                                        <p:attrNameLst>
                                          <p:attrName>style.rotation</p:attrName>
                                        </p:attrNameLst>
                                      </p:cBhvr>
                                      <p:tavLst>
                                        <p:tav tm="0">
                                          <p:val>
                                            <p:fltVal val="90"/>
                                          </p:val>
                                        </p:tav>
                                        <p:tav tm="100000">
                                          <p:val>
                                            <p:fltVal val="0"/>
                                          </p:val>
                                        </p:tav>
                                      </p:tavLst>
                                    </p:anim>
                                    <p:animEffect transition="in" filter="fade">
                                      <p:cBhvr>
                                        <p:cTn id="70" dur="2000"/>
                                        <p:tgtEl>
                                          <p:spTgt spid="34"/>
                                        </p:tgtEl>
                                      </p:cBhvr>
                                    </p:animEffect>
                                  </p:childTnLst>
                                </p:cTn>
                              </p:par>
                              <p:par>
                                <p:cTn id="71" presetID="31" presetClass="entr" presetSubtype="0" fill="hold" nodeType="withEffect">
                                  <p:stCondLst>
                                    <p:cond delay="300"/>
                                  </p:stCondLst>
                                  <p:childTnLst>
                                    <p:set>
                                      <p:cBhvr>
                                        <p:cTn id="72" dur="1" fill="hold">
                                          <p:stCondLst>
                                            <p:cond delay="0"/>
                                          </p:stCondLst>
                                        </p:cTn>
                                        <p:tgtEl>
                                          <p:spTgt spid="37"/>
                                        </p:tgtEl>
                                        <p:attrNameLst>
                                          <p:attrName>style.visibility</p:attrName>
                                        </p:attrNameLst>
                                      </p:cBhvr>
                                      <p:to>
                                        <p:strVal val="visible"/>
                                      </p:to>
                                    </p:set>
                                    <p:anim calcmode="lin" valueType="num">
                                      <p:cBhvr>
                                        <p:cTn id="73" dur="2000" fill="hold"/>
                                        <p:tgtEl>
                                          <p:spTgt spid="37"/>
                                        </p:tgtEl>
                                        <p:attrNameLst>
                                          <p:attrName>ppt_w</p:attrName>
                                        </p:attrNameLst>
                                      </p:cBhvr>
                                      <p:tavLst>
                                        <p:tav tm="0">
                                          <p:val>
                                            <p:fltVal val="0"/>
                                          </p:val>
                                        </p:tav>
                                        <p:tav tm="100000">
                                          <p:val>
                                            <p:strVal val="#ppt_w"/>
                                          </p:val>
                                        </p:tav>
                                      </p:tavLst>
                                    </p:anim>
                                    <p:anim calcmode="lin" valueType="num">
                                      <p:cBhvr>
                                        <p:cTn id="74" dur="2000" fill="hold"/>
                                        <p:tgtEl>
                                          <p:spTgt spid="37"/>
                                        </p:tgtEl>
                                        <p:attrNameLst>
                                          <p:attrName>ppt_h</p:attrName>
                                        </p:attrNameLst>
                                      </p:cBhvr>
                                      <p:tavLst>
                                        <p:tav tm="0">
                                          <p:val>
                                            <p:fltVal val="0"/>
                                          </p:val>
                                        </p:tav>
                                        <p:tav tm="100000">
                                          <p:val>
                                            <p:strVal val="#ppt_h"/>
                                          </p:val>
                                        </p:tav>
                                      </p:tavLst>
                                    </p:anim>
                                    <p:anim calcmode="lin" valueType="num">
                                      <p:cBhvr>
                                        <p:cTn id="75" dur="2000" fill="hold"/>
                                        <p:tgtEl>
                                          <p:spTgt spid="37"/>
                                        </p:tgtEl>
                                        <p:attrNameLst>
                                          <p:attrName>style.rotation</p:attrName>
                                        </p:attrNameLst>
                                      </p:cBhvr>
                                      <p:tavLst>
                                        <p:tav tm="0">
                                          <p:val>
                                            <p:fltVal val="90"/>
                                          </p:val>
                                        </p:tav>
                                        <p:tav tm="100000">
                                          <p:val>
                                            <p:fltVal val="0"/>
                                          </p:val>
                                        </p:tav>
                                      </p:tavLst>
                                    </p:anim>
                                    <p:animEffect transition="in" filter="fade">
                                      <p:cBhvr>
                                        <p:cTn id="76" dur="2000"/>
                                        <p:tgtEl>
                                          <p:spTgt spid="37"/>
                                        </p:tgtEl>
                                      </p:cBhvr>
                                    </p:animEffect>
                                  </p:childTnLst>
                                </p:cTn>
                              </p:par>
                              <p:par>
                                <p:cTn id="77" presetID="12" presetClass="entr" presetSubtype="1" fill="hold" grpId="0" nodeType="withEffect">
                                  <p:stCondLst>
                                    <p:cond delay="2000"/>
                                  </p:stCondLst>
                                  <p:iterate type="lt">
                                    <p:tmPct val="20000"/>
                                  </p:iterate>
                                  <p:childTnLst>
                                    <p:set>
                                      <p:cBhvr>
                                        <p:cTn id="78" dur="1" fill="hold">
                                          <p:stCondLst>
                                            <p:cond delay="0"/>
                                          </p:stCondLst>
                                        </p:cTn>
                                        <p:tgtEl>
                                          <p:spTgt spid="57"/>
                                        </p:tgtEl>
                                        <p:attrNameLst>
                                          <p:attrName>style.visibility</p:attrName>
                                        </p:attrNameLst>
                                      </p:cBhvr>
                                      <p:to>
                                        <p:strVal val="visible"/>
                                      </p:to>
                                    </p:set>
                                    <p:anim calcmode="lin" valueType="num">
                                      <p:cBhvr additive="base">
                                        <p:cTn id="79" dur="500"/>
                                        <p:tgtEl>
                                          <p:spTgt spid="57"/>
                                        </p:tgtEl>
                                        <p:attrNameLst>
                                          <p:attrName>ppt_y</p:attrName>
                                        </p:attrNameLst>
                                      </p:cBhvr>
                                      <p:tavLst>
                                        <p:tav tm="0">
                                          <p:val>
                                            <p:strVal val="#ppt_y-#ppt_h*1.125000"/>
                                          </p:val>
                                        </p:tav>
                                        <p:tav tm="100000">
                                          <p:val>
                                            <p:strVal val="#ppt_y"/>
                                          </p:val>
                                        </p:tav>
                                      </p:tavLst>
                                    </p:anim>
                                    <p:animEffect transition="in" filter="wipe(down)">
                                      <p:cBhvr>
                                        <p:cTn id="80" dur="500"/>
                                        <p:tgtEl>
                                          <p:spTgt spid="57"/>
                                        </p:tgtEl>
                                      </p:cBhvr>
                                    </p:animEffect>
                                  </p:childTnLst>
                                </p:cTn>
                              </p:par>
                              <p:par>
                                <p:cTn id="81" presetID="12" presetClass="entr" presetSubtype="4" fill="hold" grpId="0" nodeType="withEffect">
                                  <p:stCondLst>
                                    <p:cond delay="320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p:tgtEl>
                                          <p:spTgt spid="52"/>
                                        </p:tgtEl>
                                        <p:attrNameLst>
                                          <p:attrName>ppt_y</p:attrName>
                                        </p:attrNameLst>
                                      </p:cBhvr>
                                      <p:tavLst>
                                        <p:tav tm="0">
                                          <p:val>
                                            <p:strVal val="#ppt_y+#ppt_h*1.125000"/>
                                          </p:val>
                                        </p:tav>
                                        <p:tav tm="100000">
                                          <p:val>
                                            <p:strVal val="#ppt_y"/>
                                          </p:val>
                                        </p:tav>
                                      </p:tavLst>
                                    </p:anim>
                                    <p:animEffect transition="in" filter="wipe(up)">
                                      <p:cBhvr>
                                        <p:cTn id="84" dur="500"/>
                                        <p:tgtEl>
                                          <p:spTgt spid="52"/>
                                        </p:tgtEl>
                                      </p:cBhvr>
                                    </p:animEffect>
                                  </p:childTnLst>
                                </p:cTn>
                              </p:par>
                              <p:par>
                                <p:cTn id="85" presetID="23" presetClass="entr" presetSubtype="16" fill="hold" grpId="0" nodeType="withEffect">
                                  <p:stCondLst>
                                    <p:cond delay="4500"/>
                                  </p:stCondLst>
                                  <p:childTnLst>
                                    <p:set>
                                      <p:cBhvr>
                                        <p:cTn id="86" dur="1" fill="hold">
                                          <p:stCondLst>
                                            <p:cond delay="0"/>
                                          </p:stCondLst>
                                        </p:cTn>
                                        <p:tgtEl>
                                          <p:spTgt spid="58"/>
                                        </p:tgtEl>
                                        <p:attrNameLst>
                                          <p:attrName>style.visibility</p:attrName>
                                        </p:attrNameLst>
                                      </p:cBhvr>
                                      <p:to>
                                        <p:strVal val="visible"/>
                                      </p:to>
                                    </p:set>
                                    <p:anim calcmode="lin" valueType="num">
                                      <p:cBhvr>
                                        <p:cTn id="87" dur="500" fill="hold"/>
                                        <p:tgtEl>
                                          <p:spTgt spid="58"/>
                                        </p:tgtEl>
                                        <p:attrNameLst>
                                          <p:attrName>ppt_w</p:attrName>
                                        </p:attrNameLst>
                                      </p:cBhvr>
                                      <p:tavLst>
                                        <p:tav tm="0">
                                          <p:val>
                                            <p:fltVal val="0"/>
                                          </p:val>
                                        </p:tav>
                                        <p:tav tm="100000">
                                          <p:val>
                                            <p:strVal val="#ppt_w"/>
                                          </p:val>
                                        </p:tav>
                                      </p:tavLst>
                                    </p:anim>
                                    <p:anim calcmode="lin" valueType="num">
                                      <p:cBhvr>
                                        <p:cTn id="88" dur="500" fill="hold"/>
                                        <p:tgtEl>
                                          <p:spTgt spid="58"/>
                                        </p:tgtEl>
                                        <p:attrNameLst>
                                          <p:attrName>ppt_h</p:attrName>
                                        </p:attrNameLst>
                                      </p:cBhvr>
                                      <p:tavLst>
                                        <p:tav tm="0">
                                          <p:val>
                                            <p:fltVal val="0"/>
                                          </p:val>
                                        </p:tav>
                                        <p:tav tm="100000">
                                          <p:val>
                                            <p:strVal val="#ppt_h"/>
                                          </p:val>
                                        </p:tav>
                                      </p:tavLst>
                                    </p:anim>
                                  </p:childTnLst>
                                </p:cTn>
                              </p:par>
                              <p:par>
                                <p:cTn id="89" presetID="23" presetClass="entr" presetSubtype="16" fill="hold" grpId="0" nodeType="withEffect">
                                  <p:stCondLst>
                                    <p:cond delay="4500"/>
                                  </p:stCondLst>
                                  <p:childTnLst>
                                    <p:set>
                                      <p:cBhvr>
                                        <p:cTn id="90" dur="1" fill="hold">
                                          <p:stCondLst>
                                            <p:cond delay="0"/>
                                          </p:stCondLst>
                                        </p:cTn>
                                        <p:tgtEl>
                                          <p:spTgt spid="42"/>
                                        </p:tgtEl>
                                        <p:attrNameLst>
                                          <p:attrName>style.visibility</p:attrName>
                                        </p:attrNameLst>
                                      </p:cBhvr>
                                      <p:to>
                                        <p:strVal val="visible"/>
                                      </p:to>
                                    </p:set>
                                    <p:anim calcmode="lin" valueType="num">
                                      <p:cBhvr>
                                        <p:cTn id="91" dur="500" fill="hold"/>
                                        <p:tgtEl>
                                          <p:spTgt spid="42"/>
                                        </p:tgtEl>
                                        <p:attrNameLst>
                                          <p:attrName>ppt_w</p:attrName>
                                        </p:attrNameLst>
                                      </p:cBhvr>
                                      <p:tavLst>
                                        <p:tav tm="0">
                                          <p:val>
                                            <p:fltVal val="0"/>
                                          </p:val>
                                        </p:tav>
                                        <p:tav tm="100000">
                                          <p:val>
                                            <p:strVal val="#ppt_w"/>
                                          </p:val>
                                        </p:tav>
                                      </p:tavLst>
                                    </p:anim>
                                    <p:anim calcmode="lin" valueType="num">
                                      <p:cBhvr>
                                        <p:cTn id="92" dur="500" fill="hold"/>
                                        <p:tgtEl>
                                          <p:spTgt spid="42"/>
                                        </p:tgtEl>
                                        <p:attrNameLst>
                                          <p:attrName>ppt_h</p:attrName>
                                        </p:attrNameLst>
                                      </p:cBhvr>
                                      <p:tavLst>
                                        <p:tav tm="0">
                                          <p:val>
                                            <p:fltVal val="0"/>
                                          </p:val>
                                        </p:tav>
                                        <p:tav tm="100000">
                                          <p:val>
                                            <p:strVal val="#ppt_h"/>
                                          </p:val>
                                        </p:tav>
                                      </p:tavLst>
                                    </p:anim>
                                  </p:childTnLst>
                                </p:cTn>
                              </p:par>
                              <p:par>
                                <p:cTn id="93" presetID="23" presetClass="entr" presetSubtype="16" fill="hold" grpId="0" nodeType="withEffect">
                                  <p:stCondLst>
                                    <p:cond delay="4500"/>
                                  </p:stCondLst>
                                  <p:childTnLst>
                                    <p:set>
                                      <p:cBhvr>
                                        <p:cTn id="94" dur="1" fill="hold">
                                          <p:stCondLst>
                                            <p:cond delay="0"/>
                                          </p:stCondLst>
                                        </p:cTn>
                                        <p:tgtEl>
                                          <p:spTgt spid="43"/>
                                        </p:tgtEl>
                                        <p:attrNameLst>
                                          <p:attrName>style.visibility</p:attrName>
                                        </p:attrNameLst>
                                      </p:cBhvr>
                                      <p:to>
                                        <p:strVal val="visible"/>
                                      </p:to>
                                    </p:set>
                                    <p:anim calcmode="lin" valueType="num">
                                      <p:cBhvr>
                                        <p:cTn id="95" dur="500" fill="hold"/>
                                        <p:tgtEl>
                                          <p:spTgt spid="43"/>
                                        </p:tgtEl>
                                        <p:attrNameLst>
                                          <p:attrName>ppt_w</p:attrName>
                                        </p:attrNameLst>
                                      </p:cBhvr>
                                      <p:tavLst>
                                        <p:tav tm="0">
                                          <p:val>
                                            <p:fltVal val="0"/>
                                          </p:val>
                                        </p:tav>
                                        <p:tav tm="100000">
                                          <p:val>
                                            <p:strVal val="#ppt_w"/>
                                          </p:val>
                                        </p:tav>
                                      </p:tavLst>
                                    </p:anim>
                                    <p:anim calcmode="lin" valueType="num">
                                      <p:cBhvr>
                                        <p:cTn id="96" dur="500" fill="hold"/>
                                        <p:tgtEl>
                                          <p:spTgt spid="4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p:bldP spid="58" grpId="0"/>
      <p:bldP spid="13" grpId="0" animBg="1"/>
      <p:bldP spid="12" grpId="0" animBg="1"/>
      <p:bldP spid="42" grpId="0"/>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503974D-C306-42C2-999C-70AEDBD7D014}"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10</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647344231"/>
              </p:ext>
            </p:extLst>
          </p:nvPr>
        </p:nvGraphicFramePr>
        <p:xfrm>
          <a:off x="1143000" y="1676400"/>
          <a:ext cx="6816538" cy="488950"/>
        </p:xfrm>
        <a:graphic>
          <a:graphicData uri="http://schemas.openxmlformats.org/presentationml/2006/ole">
            <mc:AlternateContent xmlns:mc="http://schemas.openxmlformats.org/markup-compatibility/2006">
              <mc:Choice xmlns:v="urn:schemas-microsoft-com:vml" Requires="v">
                <p:oleObj spid="_x0000_s32942" name="Equation" r:id="rId3" imgW="3009900" imgH="215900" progId="Equation.3">
                  <p:embed/>
                </p:oleObj>
              </mc:Choice>
              <mc:Fallback>
                <p:oleObj name="Equation" r:id="rId3" imgW="3009900" imgH="2159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676400"/>
                        <a:ext cx="681653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650631462"/>
              </p:ext>
            </p:extLst>
          </p:nvPr>
        </p:nvGraphicFramePr>
        <p:xfrm>
          <a:off x="1162050" y="2438400"/>
          <a:ext cx="6931025" cy="488950"/>
        </p:xfrm>
        <a:graphic>
          <a:graphicData uri="http://schemas.openxmlformats.org/presentationml/2006/ole">
            <mc:AlternateContent xmlns:mc="http://schemas.openxmlformats.org/markup-compatibility/2006">
              <mc:Choice xmlns:v="urn:schemas-microsoft-com:vml" Requires="v">
                <p:oleObj spid="_x0000_s32943" name="Equation" r:id="rId5" imgW="3060700" imgH="215900" progId="Equation.3">
                  <p:embed/>
                </p:oleObj>
              </mc:Choice>
              <mc:Fallback>
                <p:oleObj name="Equation" r:id="rId5" imgW="3060700" imgH="2159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2050" y="2438400"/>
                        <a:ext cx="6931025"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nvGraphicFramePr>
        <p:xfrm>
          <a:off x="1155023" y="4451350"/>
          <a:ext cx="6007777" cy="882650"/>
        </p:xfrm>
        <a:graphic>
          <a:graphicData uri="http://schemas.openxmlformats.org/presentationml/2006/ole">
            <mc:AlternateContent xmlns:mc="http://schemas.openxmlformats.org/markup-compatibility/2006">
              <mc:Choice xmlns:v="urn:schemas-microsoft-com:vml" Requires="v">
                <p:oleObj spid="_x0000_s32944" name="Equation" r:id="rId7" imgW="2679700" imgH="393700" progId="Equation.3">
                  <p:embed/>
                </p:oleObj>
              </mc:Choice>
              <mc:Fallback>
                <p:oleObj name="Equation" r:id="rId7" imgW="2679700" imgH="3937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5023" y="4451350"/>
                        <a:ext cx="6007777" cy="88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3200400" y="3473450"/>
          <a:ext cx="3224678" cy="565150"/>
        </p:xfrm>
        <a:graphic>
          <a:graphicData uri="http://schemas.openxmlformats.org/presentationml/2006/ole">
            <mc:AlternateContent xmlns:mc="http://schemas.openxmlformats.org/markup-compatibility/2006">
              <mc:Choice xmlns:v="urn:schemas-microsoft-com:vml" Requires="v">
                <p:oleObj spid="_x0000_s32945" name="Equation" r:id="rId9" imgW="1231366" imgH="215806" progId="Equation.3">
                  <p:embed/>
                </p:oleObj>
              </mc:Choice>
              <mc:Fallback>
                <p:oleObj name="Equation" r:id="rId9" imgW="1231366" imgH="215806"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0400" y="3473450"/>
                        <a:ext cx="3224678" cy="56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Oval 8"/>
          <p:cNvSpPr/>
          <p:nvPr/>
        </p:nvSpPr>
        <p:spPr>
          <a:xfrm>
            <a:off x="2819400" y="3276600"/>
            <a:ext cx="4114800" cy="91440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26" descr="C:\Users\Bo Yuan\AppData\Roaming\Tencent\QQ\Temp\Q%[{]VRC5K((D0`AU[WNLOU.gif"/>
          <p:cNvPicPr>
            <a:picLocks noChangeAspect="1" noChangeArrowheads="1" noCrop="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96200" y="563880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7"/>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贝叶斯奇幻之旅</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2956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1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37FB34-330B-441D-9C6C-8CB83C9EC5E2}"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11</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sp>
        <p:nvSpPr>
          <p:cNvPr id="5" name="Content Placeholder 2"/>
          <p:cNvSpPr txBox="1">
            <a:spLocks/>
          </p:cNvSpPr>
          <p:nvPr/>
        </p:nvSpPr>
        <p:spPr>
          <a:xfrm>
            <a:off x="512885" y="1052879"/>
            <a:ext cx="8153400" cy="54927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H=“</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头痛</a:t>
            </a: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p>
          <a:p>
            <a:pPr>
              <a:spcBef>
                <a:spcPts val="0"/>
              </a:spcBef>
            </a:pPr>
            <a:endParaRPr 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0"/>
              </a:spcBef>
            </a:pP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F=“</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流感</a:t>
            </a: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p>
          <a:p>
            <a:pPr>
              <a:spcBef>
                <a:spcPts val="0"/>
              </a:spcBef>
            </a:pPr>
            <a:endParaRPr 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0"/>
              </a:spcBef>
            </a:pPr>
            <a:r>
              <a:rPr lang="en-US"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P(H)=1/10;  P(F)=1/40;   P(H|F)=1/2</a:t>
            </a:r>
          </a:p>
          <a:p>
            <a:pPr>
              <a:spcBef>
                <a:spcPts val="0"/>
              </a:spcBef>
            </a:pPr>
            <a:endParaRPr 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0"/>
              </a:spcBef>
            </a:pPr>
            <a:endParaRPr 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0"/>
              </a:spcBef>
            </a:pPr>
            <a:endParaRPr 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0"/>
              </a:spcBef>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某一天你觉得头痛</a:t>
            </a: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p>
          <a:p>
            <a:pPr>
              <a:spcBef>
                <a:spcPts val="0"/>
              </a:spcBef>
            </a:pPr>
            <a:endParaRPr 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0"/>
              </a:spcBef>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由于得了流感的人有</a:t>
            </a: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 50%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会觉得头痛</a:t>
            </a: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 …</a:t>
            </a:r>
          </a:p>
          <a:p>
            <a:pPr>
              <a:spcBef>
                <a:spcPts val="0"/>
              </a:spcBef>
            </a:pPr>
            <a:endParaRPr 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0"/>
              </a:spcBef>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我有</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50%</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的可能性得了流感</a:t>
            </a: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sz="20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3600" y="990600"/>
            <a:ext cx="2721953"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 descr="C:\Users\Bo Yuan\AppData\Roaming\Tencent\QQ\Temp\[D{DVU6@41HH2G1~3Q9XU_F.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5650" y="5510456"/>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贝叶斯奇幻之旅</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5212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animEffect transition="in" filter="fade">
                                      <p:cBhvr>
                                        <p:cTn id="7" dur="500"/>
                                        <p:tgtEl>
                                          <p:spTgt spid="5">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0" end="10"/>
                                            </p:txEl>
                                          </p:spTgt>
                                        </p:tgtEl>
                                        <p:attrNameLst>
                                          <p:attrName>style.visibility</p:attrName>
                                        </p:attrNameLst>
                                      </p:cBhvr>
                                      <p:to>
                                        <p:strVal val="visible"/>
                                      </p:to>
                                    </p:set>
                                    <p:animEffect transition="in" filter="fade">
                                      <p:cBhvr>
                                        <p:cTn id="10" dur="500"/>
                                        <p:tgtEl>
                                          <p:spTgt spid="5">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animEffect transition="in" filter="fade">
                                      <p:cBhvr>
                                        <p:cTn id="13" dur="500"/>
                                        <p:tgtEl>
                                          <p:spTgt spid="5">
                                            <p:txEl>
                                              <p:pRg st="12" end="12"/>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590A5B3-3E93-4E30-BF9F-AC4F38DF352C}"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12</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615330504"/>
              </p:ext>
            </p:extLst>
          </p:nvPr>
        </p:nvGraphicFramePr>
        <p:xfrm>
          <a:off x="1600200" y="2362200"/>
          <a:ext cx="5846618" cy="914400"/>
        </p:xfrm>
        <a:graphic>
          <a:graphicData uri="http://schemas.openxmlformats.org/presentationml/2006/ole">
            <mc:AlternateContent xmlns:mc="http://schemas.openxmlformats.org/markup-compatibility/2006">
              <mc:Choice xmlns:v="urn:schemas-microsoft-com:vml" Requires="v">
                <p:oleObj spid="_x0000_s33837" name="Equation" r:id="rId3" imgW="2679700" imgH="419100" progId="Equation.3">
                  <p:embed/>
                </p:oleObj>
              </mc:Choice>
              <mc:Fallback>
                <p:oleObj name="Equation" r:id="rId3" imgW="2679700" imgH="4191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362200"/>
                        <a:ext cx="5846618"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ounded Rectangle 6"/>
          <p:cNvSpPr/>
          <p:nvPr/>
        </p:nvSpPr>
        <p:spPr>
          <a:xfrm>
            <a:off x="3048000" y="4876800"/>
            <a:ext cx="3048000" cy="914400"/>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7"/>
          <p:cNvSpPr/>
          <p:nvPr/>
        </p:nvSpPr>
        <p:spPr>
          <a:xfrm>
            <a:off x="4267200" y="4343400"/>
            <a:ext cx="685800" cy="1066800"/>
          </a:xfrm>
          <a:prstGeom prst="roundRect">
            <a:avLst/>
          </a:prstGeom>
          <a:solidFill>
            <a:srgbClr val="FF0000">
              <a:alpha val="80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8"/>
          <p:cNvSpPr txBox="1"/>
          <p:nvPr/>
        </p:nvSpPr>
        <p:spPr>
          <a:xfrm>
            <a:off x="4258989" y="3886200"/>
            <a:ext cx="800219" cy="461665"/>
          </a:xfrm>
          <a:prstGeom prst="rect">
            <a:avLst/>
          </a:prstGeom>
          <a:noFill/>
        </p:spPr>
        <p:txBody>
          <a:bodyPr wrap="none" rtlCol="0">
            <a:spAutoFit/>
          </a:bodyPr>
          <a:lstStyle/>
          <a:p>
            <a:r>
              <a:rPr lang="zh-CN" altLang="en-US" sz="2400" b="1" dirty="0" smtClean="0">
                <a:solidFill>
                  <a:srgbClr val="C00000"/>
                </a:solidFill>
                <a:latin typeface="Times New Roman" panose="02020603050405020304" pitchFamily="18" charset="0"/>
                <a:cs typeface="Times New Roman" panose="02020603050405020304" pitchFamily="18" charset="0"/>
              </a:rPr>
              <a:t>流感</a:t>
            </a:r>
            <a:endParaRPr lang="en-US" sz="2400" b="1" dirty="0">
              <a:solidFill>
                <a:srgbClr val="C00000"/>
              </a:solidFill>
              <a:latin typeface="Times New Roman" panose="02020603050405020304" pitchFamily="18" charset="0"/>
              <a:cs typeface="Times New Roman" panose="02020603050405020304" pitchFamily="18" charset="0"/>
            </a:endParaRPr>
          </a:p>
        </p:txBody>
      </p:sp>
      <p:sp>
        <p:nvSpPr>
          <p:cNvPr id="9" name="TextBox 9"/>
          <p:cNvSpPr txBox="1"/>
          <p:nvPr/>
        </p:nvSpPr>
        <p:spPr>
          <a:xfrm>
            <a:off x="6248400" y="5105400"/>
            <a:ext cx="800219" cy="461665"/>
          </a:xfrm>
          <a:prstGeom prst="rect">
            <a:avLst/>
          </a:prstGeom>
          <a:noFill/>
        </p:spPr>
        <p:txBody>
          <a:bodyPr wrap="none" rtlCol="0">
            <a:spAutoFit/>
          </a:bodyPr>
          <a:lstStyle/>
          <a:p>
            <a:r>
              <a:rPr lang="zh-CN" altLang="en-US" sz="2400" b="1" dirty="0" smtClean="0">
                <a:latin typeface="Times New Roman" panose="02020603050405020304" pitchFamily="18" charset="0"/>
                <a:cs typeface="Times New Roman" panose="02020603050405020304" pitchFamily="18" charset="0"/>
              </a:rPr>
              <a:t>头痛</a:t>
            </a:r>
            <a:endParaRPr lang="en-US" sz="2400" b="1" dirty="0">
              <a:latin typeface="Times New Roman" panose="02020603050405020304" pitchFamily="18" charset="0"/>
              <a:cs typeface="Times New Roman" panose="02020603050405020304" pitchFamily="18" charset="0"/>
            </a:endParaRPr>
          </a:p>
        </p:txBody>
      </p:sp>
      <p:sp>
        <p:nvSpPr>
          <p:cNvPr id="10" name="TextBox 10"/>
          <p:cNvSpPr txBox="1"/>
          <p:nvPr/>
        </p:nvSpPr>
        <p:spPr>
          <a:xfrm>
            <a:off x="3446315" y="1371600"/>
            <a:ext cx="2032929" cy="461665"/>
          </a:xfrm>
          <a:prstGeom prst="rect">
            <a:avLst/>
          </a:prstGeom>
          <a:noFill/>
        </p:spPr>
        <p:txBody>
          <a:bodyPr wrap="none" rtlCol="0">
            <a:spAutoFit/>
          </a:bodyPr>
          <a:lstStyle/>
          <a:p>
            <a:r>
              <a:rPr lang="en-US" sz="2400" b="1" dirty="0" smtClean="0">
                <a:solidFill>
                  <a:srgbClr val="7030A0"/>
                </a:solidFill>
                <a:latin typeface="Times New Roman" panose="02020603050405020304" pitchFamily="18" charset="0"/>
                <a:cs typeface="Times New Roman" panose="02020603050405020304" pitchFamily="18" charset="0"/>
              </a:rPr>
              <a:t>The truth is </a:t>
            </a:r>
            <a:r>
              <a:rPr lang="en-US" sz="2400" dirty="0" smtClean="0">
                <a:solidFill>
                  <a:srgbClr val="7030A0"/>
                </a:solidFill>
              </a:rPr>
              <a:t>…</a:t>
            </a:r>
            <a:endParaRPr lang="en-US" sz="2400" dirty="0">
              <a:solidFill>
                <a:srgbClr val="7030A0"/>
              </a:solidFill>
            </a:endParaRPr>
          </a:p>
        </p:txBody>
      </p:sp>
      <p:sp>
        <p:nvSpPr>
          <p:cNvPr id="11" name="文本框 7"/>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贝叶斯奇幻之旅</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2789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6A6398-8C9A-4B74-977F-8B433D84270E}"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13</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740156091"/>
              </p:ext>
            </p:extLst>
          </p:nvPr>
        </p:nvGraphicFramePr>
        <p:xfrm>
          <a:off x="1905000" y="953820"/>
          <a:ext cx="4325815" cy="685800"/>
        </p:xfrm>
        <a:graphic>
          <a:graphicData uri="http://schemas.openxmlformats.org/presentationml/2006/ole">
            <mc:AlternateContent xmlns:mc="http://schemas.openxmlformats.org/markup-compatibility/2006">
              <mc:Choice xmlns:v="urn:schemas-microsoft-com:vml" Requires="v">
                <p:oleObj spid="_x0000_s34990" name="Equation" r:id="rId3" imgW="2082800" imgH="330200" progId="Equation.3">
                  <p:embed/>
                </p:oleObj>
              </mc:Choice>
              <mc:Fallback>
                <p:oleObj name="Equation" r:id="rId3" imgW="2082800" imgH="330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953820"/>
                        <a:ext cx="4325815"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457200" y="6059220"/>
            <a:ext cx="2993255" cy="369332"/>
          </a:xfrm>
          <a:prstGeom prst="rect">
            <a:avLst/>
          </a:prstGeom>
          <a:noFill/>
        </p:spPr>
        <p:txBody>
          <a:bodyPr wrap="none" rtlCol="0">
            <a:spAutoFit/>
          </a:bodyPr>
          <a:lstStyle/>
          <a:p>
            <a:r>
              <a:rPr lang="en-US" dirty="0" smtClean="0"/>
              <a:t>MAP: </a:t>
            </a:r>
            <a:r>
              <a:rPr lang="en-US" dirty="0" smtClean="0">
                <a:solidFill>
                  <a:srgbClr val="FF0000"/>
                </a:solidFill>
              </a:rPr>
              <a:t>M</a:t>
            </a:r>
            <a:r>
              <a:rPr lang="en-US" dirty="0" smtClean="0"/>
              <a:t>aximum </a:t>
            </a:r>
            <a:r>
              <a:rPr lang="en-US" dirty="0" smtClean="0">
                <a:solidFill>
                  <a:srgbClr val="FF0000"/>
                </a:solidFill>
              </a:rPr>
              <a:t>A</a:t>
            </a:r>
            <a:r>
              <a:rPr lang="en-US" dirty="0" smtClean="0"/>
              <a:t> </a:t>
            </a:r>
            <a:r>
              <a:rPr lang="en-US" dirty="0" smtClean="0">
                <a:solidFill>
                  <a:srgbClr val="FF0000"/>
                </a:solidFill>
              </a:rPr>
              <a:t>P</a:t>
            </a:r>
            <a:r>
              <a:rPr lang="en-US" dirty="0" smtClean="0"/>
              <a:t>osterior</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633095091"/>
              </p:ext>
            </p:extLst>
          </p:nvPr>
        </p:nvGraphicFramePr>
        <p:xfrm>
          <a:off x="1919287" y="1868220"/>
          <a:ext cx="5091113" cy="896938"/>
        </p:xfrm>
        <a:graphic>
          <a:graphicData uri="http://schemas.openxmlformats.org/presentationml/2006/ole">
            <mc:AlternateContent xmlns:mc="http://schemas.openxmlformats.org/markup-compatibility/2006">
              <mc:Choice xmlns:v="urn:schemas-microsoft-com:vml" Requires="v">
                <p:oleObj spid="_x0000_s34991" name="Equation" r:id="rId5" imgW="2451100" imgH="431800" progId="Equation.3">
                  <p:embed/>
                </p:oleObj>
              </mc:Choice>
              <mc:Fallback>
                <p:oleObj name="Equation" r:id="rId5" imgW="2451100" imgH="4318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287" y="1868220"/>
                        <a:ext cx="5091113" cy="89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715109449"/>
              </p:ext>
            </p:extLst>
          </p:nvPr>
        </p:nvGraphicFramePr>
        <p:xfrm>
          <a:off x="1905000" y="3163620"/>
          <a:ext cx="5037138" cy="685800"/>
        </p:xfrm>
        <a:graphic>
          <a:graphicData uri="http://schemas.openxmlformats.org/presentationml/2006/ole">
            <mc:AlternateContent xmlns:mc="http://schemas.openxmlformats.org/markup-compatibility/2006">
              <mc:Choice xmlns:v="urn:schemas-microsoft-com:vml" Requires="v">
                <p:oleObj spid="_x0000_s34992" name="Equation" r:id="rId7" imgW="2425700" imgH="330200" progId="Equation.3">
                  <p:embed/>
                </p:oleObj>
              </mc:Choice>
              <mc:Fallback>
                <p:oleObj name="Equation" r:id="rId7" imgW="2425700" imgH="3302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3163620"/>
                        <a:ext cx="5037138"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 name="Straight Connector 9"/>
          <p:cNvCxnSpPr/>
          <p:nvPr/>
        </p:nvCxnSpPr>
        <p:spPr>
          <a:xfrm>
            <a:off x="3962400" y="3697020"/>
            <a:ext cx="2286000" cy="1588"/>
          </a:xfrm>
          <a:prstGeom prst="line">
            <a:avLst/>
          </a:prstGeom>
          <a:ln w="25400">
            <a:solidFill>
              <a:schemeClr val="accent6"/>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10" name="Object 10"/>
          <p:cNvGraphicFramePr>
            <a:graphicFrameLocks noChangeAspect="1"/>
          </p:cNvGraphicFramePr>
          <p:nvPr>
            <p:extLst>
              <p:ext uri="{D42A27DB-BD31-4B8C-83A1-F6EECF244321}">
                <p14:modId xmlns:p14="http://schemas.microsoft.com/office/powerpoint/2010/main" val="3799636838"/>
              </p:ext>
            </p:extLst>
          </p:nvPr>
        </p:nvGraphicFramePr>
        <p:xfrm>
          <a:off x="1905000" y="4940033"/>
          <a:ext cx="4351338" cy="765175"/>
        </p:xfrm>
        <a:graphic>
          <a:graphicData uri="http://schemas.openxmlformats.org/presentationml/2006/ole">
            <mc:AlternateContent xmlns:mc="http://schemas.openxmlformats.org/markup-compatibility/2006">
              <mc:Choice xmlns:v="urn:schemas-microsoft-com:vml" Requires="v">
                <p:oleObj spid="_x0000_s34993" name="Equation" r:id="rId9" imgW="2095500" imgH="368300" progId="Equation.3">
                  <p:embed/>
                </p:oleObj>
              </mc:Choice>
              <mc:Fallback>
                <p:oleObj name="Equation" r:id="rId9" imgW="2095500" imgH="3683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5000" y="4940033"/>
                        <a:ext cx="4351338" cy="76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Oval 11"/>
          <p:cNvSpPr/>
          <p:nvPr/>
        </p:nvSpPr>
        <p:spPr>
          <a:xfrm>
            <a:off x="4610100" y="4687620"/>
            <a:ext cx="1752600" cy="106680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2"/>
          <p:cNvSpPr txBox="1"/>
          <p:nvPr/>
        </p:nvSpPr>
        <p:spPr>
          <a:xfrm>
            <a:off x="4797666" y="4015160"/>
            <a:ext cx="3717684" cy="461665"/>
          </a:xfrm>
          <a:prstGeom prst="rect">
            <a:avLst/>
          </a:prstGeom>
          <a:noFill/>
        </p:spPr>
        <p:txBody>
          <a:bodyPr wrap="none" rtlCol="0">
            <a:spAutoFit/>
          </a:bodyPr>
          <a:lstStyle/>
          <a:p>
            <a:r>
              <a:rPr lang="en-US" sz="2400" b="1" dirty="0" smtClean="0">
                <a:solidFill>
                  <a:srgbClr val="7030A0"/>
                </a:solidFill>
                <a:latin typeface="Times New Roman" panose="02020603050405020304" pitchFamily="18" charset="0"/>
                <a:cs typeface="Times New Roman" panose="02020603050405020304" pitchFamily="18" charset="0"/>
              </a:rPr>
              <a:t>Conditionally Independent</a:t>
            </a:r>
            <a:endParaRPr lang="en-US" sz="2400" b="1" dirty="0">
              <a:solidFill>
                <a:srgbClr val="7030A0"/>
              </a:solidFill>
              <a:latin typeface="Times New Roman" panose="02020603050405020304" pitchFamily="18" charset="0"/>
              <a:cs typeface="Times New Roman" panose="02020603050405020304" pitchFamily="18" charset="0"/>
            </a:endParaRPr>
          </a:p>
        </p:txBody>
      </p:sp>
      <p:cxnSp>
        <p:nvCxnSpPr>
          <p:cNvPr id="13" name="Straight Arrow Connector 14"/>
          <p:cNvCxnSpPr/>
          <p:nvPr/>
        </p:nvCxnSpPr>
        <p:spPr>
          <a:xfrm>
            <a:off x="5562600" y="3849420"/>
            <a:ext cx="457200" cy="24026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6"/>
          <p:cNvCxnSpPr/>
          <p:nvPr/>
        </p:nvCxnSpPr>
        <p:spPr>
          <a:xfrm flipH="1">
            <a:off x="5791200" y="4382820"/>
            <a:ext cx="228600" cy="3048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文本框 7"/>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朴素贝叶斯</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0758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951E6D4-C0FF-4A8D-900E-1B9DF4E775EA}"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14</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sp>
        <p:nvSpPr>
          <p:cNvPr id="5" name="Cross 7"/>
          <p:cNvSpPr/>
          <p:nvPr/>
        </p:nvSpPr>
        <p:spPr>
          <a:xfrm>
            <a:off x="4343400" y="1219200"/>
            <a:ext cx="533400" cy="457200"/>
          </a:xfrm>
          <a:prstGeom prst="plus">
            <a:avLst>
              <a:gd name="adj" fmla="val 41045"/>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8"/>
          <p:cNvSpPr/>
          <p:nvPr/>
        </p:nvSpPr>
        <p:spPr>
          <a:xfrm flipH="1">
            <a:off x="4495800" y="1828800"/>
            <a:ext cx="228600" cy="609600"/>
          </a:xfrm>
          <a:prstGeom prst="downArrow">
            <a:avLst/>
          </a:prstGeom>
          <a:solidFill>
            <a:srgbClr val="FF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Object 9"/>
          <p:cNvGraphicFramePr>
            <a:graphicFrameLocks noChangeAspect="1"/>
          </p:cNvGraphicFramePr>
          <p:nvPr>
            <p:extLst>
              <p:ext uri="{D42A27DB-BD31-4B8C-83A1-F6EECF244321}">
                <p14:modId xmlns:p14="http://schemas.microsoft.com/office/powerpoint/2010/main" val="3215971432"/>
              </p:ext>
            </p:extLst>
          </p:nvPr>
        </p:nvGraphicFramePr>
        <p:xfrm>
          <a:off x="533400" y="3886200"/>
          <a:ext cx="4229100" cy="457200"/>
        </p:xfrm>
        <a:graphic>
          <a:graphicData uri="http://schemas.openxmlformats.org/presentationml/2006/ole">
            <mc:AlternateContent xmlns:mc="http://schemas.openxmlformats.org/markup-compatibility/2006">
              <mc:Choice xmlns:v="urn:schemas-microsoft-com:vml" Requires="v">
                <p:oleObj spid="_x0000_s35971" name="公式" r:id="rId3" imgW="1879600" imgH="203200" progId="Equation.3">
                  <p:embed/>
                </p:oleObj>
              </mc:Choice>
              <mc:Fallback>
                <p:oleObj name="公式" r:id="rId3" imgW="1879600" imgH="203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886200"/>
                        <a:ext cx="42291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10"/>
          <p:cNvSpPr txBox="1"/>
          <p:nvPr/>
        </p:nvSpPr>
        <p:spPr>
          <a:xfrm>
            <a:off x="3180617" y="3352800"/>
            <a:ext cx="3717684" cy="461665"/>
          </a:xfrm>
          <a:prstGeom prst="rect">
            <a:avLst/>
          </a:prstGeom>
          <a:noFill/>
        </p:spPr>
        <p:txBody>
          <a:bodyPr wrap="none" rtlCol="0">
            <a:spAutoFit/>
          </a:bodyPr>
          <a:lstStyle/>
          <a:p>
            <a:r>
              <a:rPr lang="en-US" sz="2400" b="1" dirty="0" smtClean="0">
                <a:solidFill>
                  <a:srgbClr val="C00000"/>
                </a:solidFill>
                <a:latin typeface="Times New Roman" panose="02020603050405020304" pitchFamily="18" charset="0"/>
                <a:cs typeface="Times New Roman" panose="02020603050405020304" pitchFamily="18" charset="0"/>
              </a:rPr>
              <a:t>Conditionally Independent</a:t>
            </a:r>
            <a:endParaRPr lang="en-US" sz="2400" b="1" dirty="0">
              <a:solidFill>
                <a:srgbClr val="C00000"/>
              </a:solidFill>
              <a:latin typeface="Times New Roman" panose="02020603050405020304" pitchFamily="18" charset="0"/>
              <a:cs typeface="Times New Roman" panose="02020603050405020304" pitchFamily="18" charset="0"/>
            </a:endParaRPr>
          </a:p>
        </p:txBody>
      </p:sp>
      <p:graphicFrame>
        <p:nvGraphicFramePr>
          <p:cNvPr id="9" name="Object 462"/>
          <p:cNvGraphicFramePr>
            <a:graphicFrameLocks noChangeAspect="1"/>
          </p:cNvGraphicFramePr>
          <p:nvPr>
            <p:extLst>
              <p:ext uri="{D42A27DB-BD31-4B8C-83A1-F6EECF244321}">
                <p14:modId xmlns:p14="http://schemas.microsoft.com/office/powerpoint/2010/main" val="185322952"/>
              </p:ext>
            </p:extLst>
          </p:nvPr>
        </p:nvGraphicFramePr>
        <p:xfrm>
          <a:off x="5524500" y="3886200"/>
          <a:ext cx="3086100" cy="457200"/>
        </p:xfrm>
        <a:graphic>
          <a:graphicData uri="http://schemas.openxmlformats.org/presentationml/2006/ole">
            <mc:AlternateContent xmlns:mc="http://schemas.openxmlformats.org/markup-compatibility/2006">
              <mc:Choice xmlns:v="urn:schemas-microsoft-com:vml" Requires="v">
                <p:oleObj spid="_x0000_s35972" name="公式" r:id="rId5" imgW="1371600" imgH="203200" progId="Equation.3">
                  <p:embed/>
                </p:oleObj>
              </mc:Choice>
              <mc:Fallback>
                <p:oleObj name="公式" r:id="rId5" imgW="1371600" imgH="2032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3886200"/>
                        <a:ext cx="30861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左右箭头 9"/>
          <p:cNvSpPr/>
          <p:nvPr/>
        </p:nvSpPr>
        <p:spPr>
          <a:xfrm>
            <a:off x="4876800" y="3962400"/>
            <a:ext cx="609600" cy="304800"/>
          </a:xfrm>
          <a:prstGeom prst="lef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457200" y="3200400"/>
            <a:ext cx="8305800" cy="0"/>
          </a:xfrm>
          <a:prstGeom prst="line">
            <a:avLst/>
          </a:prstGeom>
          <a:ln w="3810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2" name="对象 11"/>
          <p:cNvGraphicFramePr>
            <a:graphicFrameLocks noChangeAspect="1"/>
          </p:cNvGraphicFramePr>
          <p:nvPr>
            <p:extLst>
              <p:ext uri="{D42A27DB-BD31-4B8C-83A1-F6EECF244321}">
                <p14:modId xmlns:p14="http://schemas.microsoft.com/office/powerpoint/2010/main" val="1303785031"/>
              </p:ext>
            </p:extLst>
          </p:nvPr>
        </p:nvGraphicFramePr>
        <p:xfrm>
          <a:off x="609600" y="4838701"/>
          <a:ext cx="8077200" cy="803686"/>
        </p:xfrm>
        <a:graphic>
          <a:graphicData uri="http://schemas.openxmlformats.org/presentationml/2006/ole">
            <mc:AlternateContent xmlns:mc="http://schemas.openxmlformats.org/markup-compatibility/2006">
              <mc:Choice xmlns:v="urn:schemas-microsoft-com:vml" Requires="v">
                <p:oleObj spid="_x0000_s35973" name="公式" r:id="rId7" imgW="4343400" imgH="431800" progId="Equation.3">
                  <p:embed/>
                </p:oleObj>
              </mc:Choice>
              <mc:Fallback>
                <p:oleObj name="公式" r:id="rId7" imgW="4343400" imgH="4318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4838701"/>
                        <a:ext cx="8077200" cy="8036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3" name="直接连接符 12"/>
          <p:cNvCxnSpPr>
            <a:endCxn id="9" idx="2"/>
          </p:cNvCxnSpPr>
          <p:nvPr/>
        </p:nvCxnSpPr>
        <p:spPr>
          <a:xfrm>
            <a:off x="5638800" y="4343400"/>
            <a:ext cx="1428750" cy="0"/>
          </a:xfrm>
          <a:prstGeom prst="lin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457450" y="5638800"/>
            <a:ext cx="1428750" cy="0"/>
          </a:xfrm>
          <a:prstGeom prst="lin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2"/>
              <p:cNvSpPr txBox="1"/>
              <p:nvPr/>
            </p:nvSpPr>
            <p:spPr>
              <a:xfrm>
                <a:off x="764360" y="1186934"/>
                <a:ext cx="349179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0000"/>
                          </a:solidFill>
                          <a:latin typeface="Cambria Math"/>
                        </a:rPr>
                        <m:t>𝑃</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a:rPr>
                            <m:t>𝐴</m:t>
                          </m:r>
                          <m:r>
                            <a:rPr lang="en-US" altLang="zh-CN" sz="2400" b="0" i="1" smtClean="0">
                              <a:solidFill>
                                <a:srgbClr val="000000"/>
                              </a:solidFill>
                              <a:latin typeface="Cambria Math"/>
                              <a:ea typeface="Cambria Math"/>
                            </a:rPr>
                            <m:t>∩</m:t>
                          </m:r>
                          <m:r>
                            <a:rPr lang="en-US" altLang="zh-CN" sz="2400" b="0" i="1" smtClean="0">
                              <a:solidFill>
                                <a:srgbClr val="000000"/>
                              </a:solidFill>
                              <a:latin typeface="Cambria Math"/>
                              <a:ea typeface="Cambria Math"/>
                            </a:rPr>
                            <m:t>𝐵</m:t>
                          </m:r>
                        </m:e>
                      </m:d>
                      <m:r>
                        <a:rPr lang="en-US" altLang="zh-CN" sz="2400" b="0" i="1" smtClean="0">
                          <a:solidFill>
                            <a:srgbClr val="000000"/>
                          </a:solidFill>
                          <a:latin typeface="Cambria Math"/>
                        </a:rPr>
                        <m:t>=</m:t>
                      </m:r>
                      <m:r>
                        <a:rPr lang="en-US" altLang="zh-CN" sz="2400" b="0" i="1" smtClean="0">
                          <a:solidFill>
                            <a:srgbClr val="000000"/>
                          </a:solidFill>
                          <a:latin typeface="Cambria Math"/>
                        </a:rPr>
                        <m:t>𝑃</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a:rPr>
                            <m:t>𝐴</m:t>
                          </m:r>
                        </m:e>
                      </m:d>
                      <m:r>
                        <a:rPr lang="en-US" altLang="zh-CN" sz="2400" b="0" i="1" smtClean="0">
                          <a:solidFill>
                            <a:srgbClr val="000000"/>
                          </a:solidFill>
                          <a:latin typeface="Cambria Math"/>
                        </a:rPr>
                        <m:t>𝑃</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a:rPr>
                            <m:t>𝐵</m:t>
                          </m:r>
                          <m:r>
                            <a:rPr lang="en-US" altLang="zh-CN" sz="2400" b="0" i="1" smtClean="0">
                              <a:solidFill>
                                <a:srgbClr val="000000"/>
                              </a:solidFill>
                              <a:latin typeface="Cambria Math"/>
                            </a:rPr>
                            <m:t>|</m:t>
                          </m:r>
                          <m:r>
                            <a:rPr lang="en-US" altLang="zh-CN" sz="2400" b="0" i="1" smtClean="0">
                              <a:solidFill>
                                <a:srgbClr val="000000"/>
                              </a:solidFill>
                              <a:latin typeface="Cambria Math"/>
                            </a:rPr>
                            <m:t>𝐴</m:t>
                          </m:r>
                        </m:e>
                      </m:d>
                    </m:oMath>
                  </m:oMathPara>
                </a14:m>
                <a:endParaRPr lang="zh-CN" altLang="en-US" sz="2400" dirty="0">
                  <a:solidFill>
                    <a:srgbClr val="000000"/>
                  </a:solidFill>
                </a:endParaRPr>
              </a:p>
            </p:txBody>
          </p:sp>
        </mc:Choice>
        <mc:Fallback xmlns="">
          <p:sp>
            <p:nvSpPr>
              <p:cNvPr id="15" name="TextBox 2"/>
              <p:cNvSpPr txBox="1">
                <a:spLocks noRot="1" noChangeAspect="1" noMove="1" noResize="1" noEditPoints="1" noAdjustHandles="1" noChangeArrowheads="1" noChangeShapeType="1" noTextEdit="1"/>
              </p:cNvSpPr>
              <p:nvPr/>
            </p:nvSpPr>
            <p:spPr>
              <a:xfrm>
                <a:off x="764360" y="1186934"/>
                <a:ext cx="3491790" cy="461665"/>
              </a:xfrm>
              <a:prstGeom prst="rect">
                <a:avLst/>
              </a:prstGeom>
              <a:blipFill>
                <a:blip r:embed="rId9"/>
                <a:stretch>
                  <a:fillRect b="-1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4"/>
              <p:cNvSpPr txBox="1"/>
              <p:nvPr/>
            </p:nvSpPr>
            <p:spPr>
              <a:xfrm>
                <a:off x="5021110" y="1214735"/>
                <a:ext cx="229409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0000"/>
                          </a:solidFill>
                          <a:latin typeface="Cambria Math"/>
                        </a:rPr>
                        <m:t>𝑃</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a:rPr>
                            <m:t>𝐵</m:t>
                          </m:r>
                          <m:r>
                            <a:rPr lang="en-US" altLang="zh-CN" sz="2400" b="0" i="1" smtClean="0">
                              <a:solidFill>
                                <a:srgbClr val="000000"/>
                              </a:solidFill>
                              <a:latin typeface="Cambria Math"/>
                            </a:rPr>
                            <m:t>|</m:t>
                          </m:r>
                          <m:r>
                            <a:rPr lang="en-US" altLang="zh-CN" sz="2400" b="0" i="1" smtClean="0">
                              <a:solidFill>
                                <a:srgbClr val="000000"/>
                              </a:solidFill>
                              <a:latin typeface="Cambria Math"/>
                            </a:rPr>
                            <m:t>𝐴</m:t>
                          </m:r>
                        </m:e>
                      </m:d>
                      <m:r>
                        <a:rPr lang="en-US" altLang="zh-CN" sz="2400" b="0" i="1" smtClean="0">
                          <a:solidFill>
                            <a:srgbClr val="000000"/>
                          </a:solidFill>
                          <a:latin typeface="Cambria Math"/>
                        </a:rPr>
                        <m:t>=</m:t>
                      </m:r>
                      <m:r>
                        <a:rPr lang="en-US" altLang="zh-CN" sz="2400" b="0" i="1" smtClean="0">
                          <a:solidFill>
                            <a:srgbClr val="000000"/>
                          </a:solidFill>
                          <a:latin typeface="Cambria Math"/>
                        </a:rPr>
                        <m:t>𝑃</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a:rPr>
                            <m:t>𝐵</m:t>
                          </m:r>
                        </m:e>
                      </m:d>
                    </m:oMath>
                  </m:oMathPara>
                </a14:m>
                <a:endParaRPr lang="zh-CN" altLang="en-US" sz="2400" dirty="0">
                  <a:solidFill>
                    <a:srgbClr val="000000"/>
                  </a:solidFill>
                </a:endParaRPr>
              </a:p>
            </p:txBody>
          </p:sp>
        </mc:Choice>
        <mc:Fallback xmlns="">
          <p:sp>
            <p:nvSpPr>
              <p:cNvPr id="16" name="TextBox 14"/>
              <p:cNvSpPr txBox="1">
                <a:spLocks noRot="1" noChangeAspect="1" noMove="1" noResize="1" noEditPoints="1" noAdjustHandles="1" noChangeArrowheads="1" noChangeShapeType="1" noTextEdit="1"/>
              </p:cNvSpPr>
              <p:nvPr/>
            </p:nvSpPr>
            <p:spPr>
              <a:xfrm>
                <a:off x="5021110" y="1214735"/>
                <a:ext cx="2294090" cy="461665"/>
              </a:xfrm>
              <a:prstGeom prst="rect">
                <a:avLst/>
              </a:prstGeom>
              <a:blipFill>
                <a:blip r:embed="rId10"/>
                <a:stretch>
                  <a:fillRect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7"/>
              <p:cNvSpPr txBox="1"/>
              <p:nvPr/>
            </p:nvSpPr>
            <p:spPr>
              <a:xfrm>
                <a:off x="3052973" y="2514600"/>
                <a:ext cx="3195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0000"/>
                          </a:solidFill>
                          <a:latin typeface="Cambria Math"/>
                        </a:rPr>
                        <m:t>𝑃</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a:rPr>
                            <m:t>𝐴</m:t>
                          </m:r>
                          <m:r>
                            <a:rPr lang="en-US" altLang="zh-CN" sz="2400" b="0" i="1" smtClean="0">
                              <a:solidFill>
                                <a:srgbClr val="000000"/>
                              </a:solidFill>
                              <a:latin typeface="Cambria Math"/>
                              <a:ea typeface="Cambria Math"/>
                            </a:rPr>
                            <m:t>∩</m:t>
                          </m:r>
                          <m:r>
                            <a:rPr lang="en-US" altLang="zh-CN" sz="2400" b="0" i="1" smtClean="0">
                              <a:solidFill>
                                <a:srgbClr val="000000"/>
                              </a:solidFill>
                              <a:latin typeface="Cambria Math"/>
                              <a:ea typeface="Cambria Math"/>
                            </a:rPr>
                            <m:t>𝐵</m:t>
                          </m:r>
                        </m:e>
                      </m:d>
                      <m:r>
                        <a:rPr lang="en-US" altLang="zh-CN" sz="2400" b="0" i="1" smtClean="0">
                          <a:solidFill>
                            <a:srgbClr val="000000"/>
                          </a:solidFill>
                          <a:latin typeface="Cambria Math"/>
                        </a:rPr>
                        <m:t>=</m:t>
                      </m:r>
                      <m:r>
                        <a:rPr lang="en-US" altLang="zh-CN" sz="2400" b="0" i="1" smtClean="0">
                          <a:solidFill>
                            <a:srgbClr val="000000"/>
                          </a:solidFill>
                          <a:latin typeface="Cambria Math"/>
                        </a:rPr>
                        <m:t>𝑃</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a:rPr>
                            <m:t>𝐴</m:t>
                          </m:r>
                        </m:e>
                      </m:d>
                      <m:r>
                        <a:rPr lang="en-US" altLang="zh-CN" sz="2400" b="0" i="1" smtClean="0">
                          <a:solidFill>
                            <a:srgbClr val="000000"/>
                          </a:solidFill>
                          <a:latin typeface="Cambria Math"/>
                        </a:rPr>
                        <m:t>𝑃</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a:rPr>
                            <m:t>𝐵</m:t>
                          </m:r>
                        </m:e>
                      </m:d>
                    </m:oMath>
                  </m:oMathPara>
                </a14:m>
                <a:endParaRPr lang="zh-CN" altLang="en-US" sz="2400" dirty="0">
                  <a:solidFill>
                    <a:srgbClr val="000000"/>
                  </a:solidFill>
                </a:endParaRPr>
              </a:p>
            </p:txBody>
          </p:sp>
        </mc:Choice>
        <mc:Fallback xmlns="">
          <p:sp>
            <p:nvSpPr>
              <p:cNvPr id="17" name="TextBox 17"/>
              <p:cNvSpPr txBox="1">
                <a:spLocks noRot="1" noChangeAspect="1" noMove="1" noResize="1" noEditPoints="1" noAdjustHandles="1" noChangeArrowheads="1" noChangeShapeType="1" noTextEdit="1"/>
              </p:cNvSpPr>
              <p:nvPr/>
            </p:nvSpPr>
            <p:spPr>
              <a:xfrm>
                <a:off x="3052973" y="2514600"/>
                <a:ext cx="3195427" cy="461665"/>
              </a:xfrm>
              <a:prstGeom prst="rect">
                <a:avLst/>
              </a:prstGeom>
              <a:blipFill>
                <a:blip r:embed="rId11"/>
                <a:stretch>
                  <a:fillRect/>
                </a:stretch>
              </a:blipFill>
            </p:spPr>
            <p:txBody>
              <a:bodyPr/>
              <a:lstStyle/>
              <a:p>
                <a:r>
                  <a:rPr lang="zh-CN" altLang="en-US">
                    <a:noFill/>
                  </a:rPr>
                  <a:t> </a:t>
                </a:r>
              </a:p>
            </p:txBody>
          </p:sp>
        </mc:Fallback>
      </mc:AlternateContent>
      <p:sp>
        <p:nvSpPr>
          <p:cNvPr id="19" name="文本框 7"/>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朴素贝叶斯</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6569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6327B4-A3F5-4EAF-9BBA-7269A4F1B099}"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15</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pic>
        <p:nvPicPr>
          <p:cNvPr id="5" name="Picture 119" descr="http://www.todayifoundout.com/wp-content/uploads/2010/01/gender.jpg"/>
          <p:cNvPicPr>
            <a:picLocks noChangeAspect="1" noChangeArrowheads="1"/>
          </p:cNvPicPr>
          <p:nvPr/>
        </p:nvPicPr>
        <p:blipFill>
          <a:blip r:embed="rId2" cstate="print"/>
          <a:srcRect/>
          <a:stretch>
            <a:fillRect/>
          </a:stretch>
        </p:blipFill>
        <p:spPr bwMode="auto">
          <a:xfrm>
            <a:off x="533400" y="1066800"/>
            <a:ext cx="1447800" cy="1207770"/>
          </a:xfrm>
          <a:prstGeom prst="rect">
            <a:avLst/>
          </a:prstGeom>
          <a:noFill/>
        </p:spPr>
      </p:pic>
      <p:pic>
        <p:nvPicPr>
          <p:cNvPr id="6" name="Picture 127" descr="http://upload.wikimedia.org/wikipedia/commons/thumb/9/9e/Lungs_diagram_simple.svg/483px-Lungs_diagram_simple.svg.png"/>
          <p:cNvPicPr>
            <a:picLocks noChangeAspect="1" noChangeArrowheads="1"/>
          </p:cNvPicPr>
          <p:nvPr/>
        </p:nvPicPr>
        <p:blipFill>
          <a:blip r:embed="rId3" cstate="print"/>
          <a:srcRect/>
          <a:stretch>
            <a:fillRect/>
          </a:stretch>
        </p:blipFill>
        <p:spPr bwMode="auto">
          <a:xfrm>
            <a:off x="2819400" y="4191000"/>
            <a:ext cx="1076899" cy="1295400"/>
          </a:xfrm>
          <a:prstGeom prst="rect">
            <a:avLst/>
          </a:prstGeom>
          <a:noFill/>
        </p:spPr>
      </p:pic>
      <p:grpSp>
        <p:nvGrpSpPr>
          <p:cNvPr id="7" name="组合 6"/>
          <p:cNvGrpSpPr/>
          <p:nvPr/>
        </p:nvGrpSpPr>
        <p:grpSpPr>
          <a:xfrm>
            <a:off x="1676400" y="2438401"/>
            <a:ext cx="1143000" cy="1905000"/>
            <a:chOff x="1676400" y="2533517"/>
            <a:chExt cx="1600200" cy="2746917"/>
          </a:xfrm>
        </p:grpSpPr>
        <p:pic>
          <p:nvPicPr>
            <p:cNvPr id="8" name="Picture 123" descr="http://www.earthtimes.org/newsimage/smoking-50-years-progress-worldwide_10312.jpg"/>
            <p:cNvPicPr>
              <a:picLocks noChangeAspect="1" noChangeArrowheads="1"/>
            </p:cNvPicPr>
            <p:nvPr/>
          </p:nvPicPr>
          <p:blipFill>
            <a:blip r:embed="rId4" cstate="print"/>
            <a:srcRect/>
            <a:stretch>
              <a:fillRect/>
            </a:stretch>
          </p:blipFill>
          <p:spPr bwMode="auto">
            <a:xfrm>
              <a:off x="1676400" y="3429000"/>
              <a:ext cx="1600200" cy="1198581"/>
            </a:xfrm>
            <a:prstGeom prst="rect">
              <a:avLst/>
            </a:prstGeom>
            <a:noFill/>
          </p:spPr>
        </p:pic>
        <p:sp>
          <p:nvSpPr>
            <p:cNvPr id="9" name="下箭头 8"/>
            <p:cNvSpPr/>
            <p:nvPr/>
          </p:nvSpPr>
          <p:spPr>
            <a:xfrm rot="19738249">
              <a:off x="1836853" y="2533517"/>
              <a:ext cx="304800" cy="878595"/>
            </a:xfrm>
            <a:prstGeom prst="down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9738249">
              <a:off x="2883504" y="4355804"/>
              <a:ext cx="304800" cy="924630"/>
            </a:xfrm>
            <a:prstGeom prst="down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1" name="TextBox 4"/>
              <p:cNvSpPr txBox="1"/>
              <p:nvPr/>
            </p:nvSpPr>
            <p:spPr>
              <a:xfrm>
                <a:off x="3637084" y="1251624"/>
                <a:ext cx="47977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0000"/>
                          </a:solidFill>
                          <a:latin typeface="Cambria Math"/>
                        </a:rPr>
                        <m:t>𝑷</m:t>
                      </m:r>
                      <m:d>
                        <m:dPr>
                          <m:ctrlPr>
                            <a:rPr lang="en-US" altLang="zh-CN" sz="2400" b="1" i="1" smtClean="0">
                              <a:solidFill>
                                <a:srgbClr val="000000"/>
                              </a:solidFill>
                              <a:latin typeface="Cambria Math" panose="02040503050406030204" pitchFamily="18" charset="0"/>
                            </a:rPr>
                          </m:ctrlPr>
                        </m:dPr>
                        <m:e>
                          <m:r>
                            <a:rPr lang="en-US" altLang="zh-CN" sz="2400" b="1" i="1" smtClean="0">
                              <a:solidFill>
                                <a:srgbClr val="000000"/>
                              </a:solidFill>
                              <a:latin typeface="Cambria Math"/>
                            </a:rPr>
                            <m:t>𝑪𝒂𝒏𝒄𝒆𝒓</m:t>
                          </m:r>
                        </m:e>
                        <m:e>
                          <m:r>
                            <a:rPr lang="en-US" altLang="zh-CN" sz="2400" b="1" i="1" smtClean="0">
                              <a:solidFill>
                                <a:srgbClr val="000000"/>
                              </a:solidFill>
                              <a:latin typeface="Cambria Math"/>
                            </a:rPr>
                            <m:t>𝑴𝒂𝒍𝒆</m:t>
                          </m:r>
                        </m:e>
                      </m:d>
                      <m:r>
                        <a:rPr lang="en-US" altLang="zh-CN" sz="2400" b="1" i="1" smtClean="0">
                          <a:solidFill>
                            <a:srgbClr val="000000"/>
                          </a:solidFill>
                          <a:latin typeface="Cambria Math"/>
                        </a:rPr>
                        <m:t>=</m:t>
                      </m:r>
                      <m:r>
                        <a:rPr lang="en-US" altLang="zh-CN" sz="2400" b="1" i="1" smtClean="0">
                          <a:solidFill>
                            <a:srgbClr val="000000"/>
                          </a:solidFill>
                          <a:latin typeface="Cambria Math"/>
                        </a:rPr>
                        <m:t>𝟔𝟓</m:t>
                      </m:r>
                      <m:r>
                        <a:rPr lang="en-US" altLang="zh-CN" sz="2400" b="1" i="1" smtClean="0">
                          <a:solidFill>
                            <a:srgbClr val="000000"/>
                          </a:solidFill>
                          <a:latin typeface="Cambria Math"/>
                        </a:rPr>
                        <m:t>/</m:t>
                      </m:r>
                      <m:r>
                        <a:rPr lang="en-US" altLang="zh-CN" sz="2400" b="1" i="1" smtClean="0">
                          <a:solidFill>
                            <a:srgbClr val="000000"/>
                          </a:solidFill>
                          <a:latin typeface="Cambria Math"/>
                        </a:rPr>
                        <m:t>𝟏𝟎𝟎</m:t>
                      </m:r>
                      <m:r>
                        <a:rPr lang="en-US" altLang="zh-CN" sz="2400" b="1" i="1" smtClean="0">
                          <a:solidFill>
                            <a:srgbClr val="000000"/>
                          </a:solidFill>
                          <a:latin typeface="Cambria Math"/>
                        </a:rPr>
                        <m:t>,</m:t>
                      </m:r>
                      <m:r>
                        <a:rPr lang="en-US" altLang="zh-CN" sz="2400" b="1" i="1" smtClean="0">
                          <a:solidFill>
                            <a:srgbClr val="000000"/>
                          </a:solidFill>
                          <a:latin typeface="Cambria Math"/>
                        </a:rPr>
                        <m:t>𝟎𝟎𝟎</m:t>
                      </m:r>
                    </m:oMath>
                  </m:oMathPara>
                </a14:m>
                <a:endParaRPr lang="zh-CN" altLang="en-US" sz="2400" b="1" dirty="0">
                  <a:solidFill>
                    <a:srgbClr val="000000"/>
                  </a:solidFill>
                </a:endParaRPr>
              </a:p>
            </p:txBody>
          </p:sp>
        </mc:Choice>
        <mc:Fallback xmlns="">
          <p:sp>
            <p:nvSpPr>
              <p:cNvPr id="11" name="TextBox 4"/>
              <p:cNvSpPr txBox="1">
                <a:spLocks noRot="1" noChangeAspect="1" noMove="1" noResize="1" noEditPoints="1" noAdjustHandles="1" noChangeArrowheads="1" noChangeShapeType="1" noTextEdit="1"/>
              </p:cNvSpPr>
              <p:nvPr/>
            </p:nvSpPr>
            <p:spPr>
              <a:xfrm>
                <a:off x="3637084" y="1251624"/>
                <a:ext cx="4797724" cy="461665"/>
              </a:xfrm>
              <a:prstGeom prst="rect">
                <a:avLst/>
              </a:prstGeom>
              <a:blipFill>
                <a:blip r:embed="rId5"/>
                <a:stretch>
                  <a:fillRect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2"/>
              <p:cNvSpPr txBox="1"/>
              <p:nvPr/>
            </p:nvSpPr>
            <p:spPr>
              <a:xfrm>
                <a:off x="3637084" y="1634241"/>
                <a:ext cx="516801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0000"/>
                          </a:solidFill>
                          <a:latin typeface="Cambria Math"/>
                        </a:rPr>
                        <m:t>𝑷</m:t>
                      </m:r>
                      <m:d>
                        <m:dPr>
                          <m:ctrlPr>
                            <a:rPr lang="en-US" altLang="zh-CN" sz="2400" b="1" i="1" smtClean="0">
                              <a:solidFill>
                                <a:srgbClr val="000000"/>
                              </a:solidFill>
                              <a:latin typeface="Cambria Math" panose="02040503050406030204" pitchFamily="18" charset="0"/>
                            </a:rPr>
                          </m:ctrlPr>
                        </m:dPr>
                        <m:e>
                          <m:r>
                            <a:rPr lang="en-US" altLang="zh-CN" sz="2400" b="1" i="1" smtClean="0">
                              <a:solidFill>
                                <a:srgbClr val="000000"/>
                              </a:solidFill>
                              <a:latin typeface="Cambria Math"/>
                            </a:rPr>
                            <m:t>𝑪𝒂𝒏𝒄𝒆𝒓</m:t>
                          </m:r>
                        </m:e>
                        <m:e>
                          <m:r>
                            <a:rPr lang="en-US" altLang="zh-CN" sz="2400" b="1" i="1" smtClean="0">
                              <a:solidFill>
                                <a:srgbClr val="000000"/>
                              </a:solidFill>
                              <a:latin typeface="Cambria Math"/>
                            </a:rPr>
                            <m:t>𝑭𝒆𝒎𝒂𝒍𝒆</m:t>
                          </m:r>
                        </m:e>
                      </m:d>
                      <m:r>
                        <a:rPr lang="en-US" altLang="zh-CN" sz="2400" b="1" i="1" smtClean="0">
                          <a:solidFill>
                            <a:srgbClr val="000000"/>
                          </a:solidFill>
                          <a:latin typeface="Cambria Math"/>
                        </a:rPr>
                        <m:t>=</m:t>
                      </m:r>
                      <m:r>
                        <a:rPr lang="en-US" altLang="zh-CN" sz="2400" b="1" i="1" smtClean="0">
                          <a:solidFill>
                            <a:srgbClr val="000000"/>
                          </a:solidFill>
                          <a:latin typeface="Cambria Math"/>
                        </a:rPr>
                        <m:t>𝟒𝟖</m:t>
                      </m:r>
                      <m:r>
                        <a:rPr lang="en-US" altLang="zh-CN" sz="2400" b="1" i="1" smtClean="0">
                          <a:solidFill>
                            <a:srgbClr val="000000"/>
                          </a:solidFill>
                          <a:latin typeface="Cambria Math"/>
                        </a:rPr>
                        <m:t>/</m:t>
                      </m:r>
                      <m:r>
                        <a:rPr lang="en-US" altLang="zh-CN" sz="2400" b="1" i="1" smtClean="0">
                          <a:solidFill>
                            <a:srgbClr val="000000"/>
                          </a:solidFill>
                          <a:latin typeface="Cambria Math"/>
                        </a:rPr>
                        <m:t>𝟏𝟎𝟎</m:t>
                      </m:r>
                      <m:r>
                        <a:rPr lang="en-US" altLang="zh-CN" sz="2400" b="1" i="1" smtClean="0">
                          <a:solidFill>
                            <a:srgbClr val="000000"/>
                          </a:solidFill>
                          <a:latin typeface="Cambria Math"/>
                        </a:rPr>
                        <m:t>,</m:t>
                      </m:r>
                      <m:r>
                        <a:rPr lang="en-US" altLang="zh-CN" sz="2400" b="1" i="1" smtClean="0">
                          <a:solidFill>
                            <a:srgbClr val="000000"/>
                          </a:solidFill>
                          <a:latin typeface="Cambria Math"/>
                        </a:rPr>
                        <m:t>𝟎𝟎𝟎</m:t>
                      </m:r>
                    </m:oMath>
                  </m:oMathPara>
                </a14:m>
                <a:endParaRPr lang="zh-CN" altLang="en-US" sz="2400" b="1" dirty="0">
                  <a:solidFill>
                    <a:srgbClr val="000000"/>
                  </a:solidFill>
                </a:endParaRPr>
              </a:p>
            </p:txBody>
          </p:sp>
        </mc:Choice>
        <mc:Fallback xmlns="">
          <p:sp>
            <p:nvSpPr>
              <p:cNvPr id="12" name="TextBox 12"/>
              <p:cNvSpPr txBox="1">
                <a:spLocks noRot="1" noChangeAspect="1" noMove="1" noResize="1" noEditPoints="1" noAdjustHandles="1" noChangeArrowheads="1" noChangeShapeType="1" noTextEdit="1"/>
              </p:cNvSpPr>
              <p:nvPr/>
            </p:nvSpPr>
            <p:spPr>
              <a:xfrm>
                <a:off x="3637084" y="1634241"/>
                <a:ext cx="5168018" cy="461665"/>
              </a:xfrm>
              <a:prstGeom prst="rect">
                <a:avLst/>
              </a:prstGeom>
              <a:blipFill>
                <a:blip r:embed="rId6"/>
                <a:stretch>
                  <a:fillRect b="-17105"/>
                </a:stretch>
              </a:blipFill>
            </p:spPr>
            <p:txBody>
              <a:bodyPr/>
              <a:lstStyle/>
              <a:p>
                <a:r>
                  <a:rPr lang="zh-CN" altLang="en-US">
                    <a:noFill/>
                  </a:rPr>
                  <a:t> </a:t>
                </a:r>
              </a:p>
            </p:txBody>
          </p:sp>
        </mc:Fallback>
      </mc:AlternateContent>
      <p:sp>
        <p:nvSpPr>
          <p:cNvPr id="13" name="内容占位符 2"/>
          <p:cNvSpPr txBox="1">
            <a:spLocks/>
          </p:cNvSpPr>
          <p:nvPr/>
        </p:nvSpPr>
        <p:spPr>
          <a:xfrm>
            <a:off x="3707422" y="2358844"/>
            <a:ext cx="4935415" cy="20039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4000"/>
              </a:lnSpc>
            </a:pPr>
            <a:r>
              <a:rPr lang="en-US" altLang="zh-CN" sz="2400" b="1" dirty="0" smtClean="0">
                <a:solidFill>
                  <a:srgbClr val="C00000"/>
                </a:solidFill>
              </a:rPr>
              <a:t>Male/Female</a:t>
            </a:r>
            <a:r>
              <a:rPr lang="en-US" altLang="zh-CN" sz="2400" b="1" dirty="0" smtClean="0"/>
              <a:t> </a:t>
            </a:r>
            <a:r>
              <a:rPr lang="zh-CN" altLang="en-US" sz="2400" b="1" dirty="0" smtClean="0"/>
              <a:t>与</a:t>
            </a:r>
            <a:r>
              <a:rPr lang="en-US" altLang="zh-CN" sz="2400" b="1" dirty="0" smtClean="0"/>
              <a:t> </a:t>
            </a:r>
            <a:r>
              <a:rPr lang="en-US" altLang="zh-CN" sz="2400" b="1" dirty="0" smtClean="0">
                <a:solidFill>
                  <a:srgbClr val="C00000"/>
                </a:solidFill>
              </a:rPr>
              <a:t>Cancer</a:t>
            </a:r>
            <a:r>
              <a:rPr lang="zh-CN" altLang="en-US" sz="2400" b="1" dirty="0" smtClean="0"/>
              <a:t>是否独立</a:t>
            </a:r>
            <a:r>
              <a:rPr lang="en-US" altLang="zh-CN" sz="2400" b="1" dirty="0" smtClean="0"/>
              <a:t>?</a:t>
            </a:r>
          </a:p>
          <a:p>
            <a:pPr algn="just"/>
            <a:endParaRPr lang="en-US" altLang="zh-CN" sz="2400" b="1" dirty="0" smtClean="0">
              <a:solidFill>
                <a:srgbClr val="FF0000"/>
              </a:solidFill>
            </a:endParaRPr>
          </a:p>
          <a:p>
            <a:pPr algn="just">
              <a:lnSpc>
                <a:spcPct val="134000"/>
              </a:lnSpc>
            </a:pPr>
            <a:r>
              <a:rPr lang="zh-CN" altLang="en-US" sz="2400" b="1" dirty="0" smtClean="0"/>
              <a:t>假设吸烟室导致肺癌的唯一因素</a:t>
            </a:r>
            <a:r>
              <a:rPr lang="en-US" altLang="zh-CN" sz="2400" b="1" dirty="0" smtClean="0"/>
              <a:t>.</a:t>
            </a:r>
          </a:p>
          <a:p>
            <a:pPr algn="just"/>
            <a:endParaRPr lang="en-US" altLang="zh-CN" sz="2400" b="1" dirty="0" smtClean="0">
              <a:solidFill>
                <a:srgbClr val="FF0000"/>
              </a:solidFill>
            </a:endParaRPr>
          </a:p>
          <a:p>
            <a:pPr algn="just"/>
            <a:endParaRPr lang="zh-CN" altLang="en-US" sz="2400" b="1" dirty="0">
              <a:solidFill>
                <a:srgbClr val="FF0000"/>
              </a:solidFill>
            </a:endParaRPr>
          </a:p>
        </p:txBody>
      </p:sp>
      <mc:AlternateContent xmlns:mc="http://schemas.openxmlformats.org/markup-compatibility/2006" xmlns:a14="http://schemas.microsoft.com/office/drawing/2010/main">
        <mc:Choice Requires="a14">
          <p:sp>
            <p:nvSpPr>
              <p:cNvPr id="14" name="TextBox 17"/>
              <p:cNvSpPr txBox="1"/>
              <p:nvPr/>
            </p:nvSpPr>
            <p:spPr>
              <a:xfrm>
                <a:off x="1303112" y="5817291"/>
                <a:ext cx="750199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0000"/>
                          </a:solidFill>
                          <a:latin typeface="Cambria Math"/>
                        </a:rPr>
                        <m:t>𝑷</m:t>
                      </m:r>
                      <m:d>
                        <m:dPr>
                          <m:ctrlPr>
                            <a:rPr lang="en-US" altLang="zh-CN" sz="2400" b="1" i="1" smtClean="0">
                              <a:solidFill>
                                <a:srgbClr val="000000"/>
                              </a:solidFill>
                              <a:latin typeface="Cambria Math" panose="02040503050406030204" pitchFamily="18" charset="0"/>
                            </a:rPr>
                          </m:ctrlPr>
                        </m:dPr>
                        <m:e>
                          <m:r>
                            <a:rPr lang="en-US" altLang="zh-CN" sz="2400" b="1" i="1" smtClean="0">
                              <a:solidFill>
                                <a:srgbClr val="000000"/>
                              </a:solidFill>
                              <a:latin typeface="Cambria Math"/>
                            </a:rPr>
                            <m:t>𝑪𝒂𝒏𝒄𝒆𝒓</m:t>
                          </m:r>
                        </m:e>
                        <m:e>
                          <m:r>
                            <a:rPr lang="en-US" altLang="zh-CN" sz="2400" b="1" i="1" smtClean="0">
                              <a:solidFill>
                                <a:srgbClr val="000000"/>
                              </a:solidFill>
                              <a:latin typeface="Cambria Math"/>
                            </a:rPr>
                            <m:t>𝑴𝒂𝒍𝒆</m:t>
                          </m:r>
                          <m:r>
                            <a:rPr lang="en-US" altLang="zh-CN" sz="2400" b="1" i="1" smtClean="0">
                              <a:solidFill>
                                <a:srgbClr val="000000"/>
                              </a:solidFill>
                              <a:latin typeface="Cambria Math"/>
                            </a:rPr>
                            <m:t>,</m:t>
                          </m:r>
                          <m:r>
                            <a:rPr lang="en-US" altLang="zh-CN" sz="2400" b="1" i="1" smtClean="0">
                              <a:solidFill>
                                <a:srgbClr val="000000"/>
                              </a:solidFill>
                              <a:latin typeface="Cambria Math"/>
                            </a:rPr>
                            <m:t>𝑺𝒎𝒐𝒌𝒊𝒏𝒈</m:t>
                          </m:r>
                        </m:e>
                      </m:d>
                      <m:r>
                        <a:rPr lang="en-US" altLang="zh-CN" sz="2400" b="1" i="1" smtClean="0">
                          <a:solidFill>
                            <a:srgbClr val="000000"/>
                          </a:solidFill>
                          <a:latin typeface="Cambria Math"/>
                        </a:rPr>
                        <m:t>=</m:t>
                      </m:r>
                      <m:r>
                        <a:rPr lang="en-US" altLang="zh-CN" sz="2400" b="1" i="1" smtClean="0">
                          <a:solidFill>
                            <a:srgbClr val="000000"/>
                          </a:solidFill>
                          <a:latin typeface="Cambria Math"/>
                        </a:rPr>
                        <m:t>𝑷</m:t>
                      </m:r>
                      <m:r>
                        <a:rPr lang="en-US" altLang="zh-CN" sz="2400" b="1" i="1" smtClean="0">
                          <a:solidFill>
                            <a:srgbClr val="000000"/>
                          </a:solidFill>
                          <a:latin typeface="Cambria Math"/>
                        </a:rPr>
                        <m:t>(</m:t>
                      </m:r>
                      <m:r>
                        <a:rPr lang="en-US" altLang="zh-CN" sz="2400" b="1" i="1" smtClean="0">
                          <a:solidFill>
                            <a:srgbClr val="000000"/>
                          </a:solidFill>
                          <a:latin typeface="Cambria Math"/>
                        </a:rPr>
                        <m:t>𝑪𝒂𝒏𝒄𝒆𝒓</m:t>
                      </m:r>
                      <m:r>
                        <a:rPr lang="en-US" altLang="zh-CN" sz="2400" b="1" i="1" smtClean="0">
                          <a:solidFill>
                            <a:srgbClr val="000000"/>
                          </a:solidFill>
                          <a:latin typeface="Cambria Math"/>
                        </a:rPr>
                        <m:t>|</m:t>
                      </m:r>
                      <m:r>
                        <a:rPr lang="en-US" altLang="zh-CN" sz="2400" b="1" i="1" smtClean="0">
                          <a:solidFill>
                            <a:srgbClr val="000000"/>
                          </a:solidFill>
                          <a:latin typeface="Cambria Math"/>
                        </a:rPr>
                        <m:t>𝑺𝒎𝒐𝒌𝒊𝒏𝒈</m:t>
                      </m:r>
                      <m:r>
                        <a:rPr lang="en-US" altLang="zh-CN" sz="2400" b="1" i="1" smtClean="0">
                          <a:solidFill>
                            <a:srgbClr val="000000"/>
                          </a:solidFill>
                          <a:latin typeface="Cambria Math"/>
                        </a:rPr>
                        <m:t>)</m:t>
                      </m:r>
                    </m:oMath>
                  </m:oMathPara>
                </a14:m>
                <a:endParaRPr lang="zh-CN" altLang="en-US" sz="2400" b="1" dirty="0">
                  <a:solidFill>
                    <a:srgbClr val="000000"/>
                  </a:solidFill>
                </a:endParaRPr>
              </a:p>
            </p:txBody>
          </p:sp>
        </mc:Choice>
        <mc:Fallback xmlns="">
          <p:sp>
            <p:nvSpPr>
              <p:cNvPr id="14" name="TextBox 17"/>
              <p:cNvSpPr txBox="1">
                <a:spLocks noRot="1" noChangeAspect="1" noMove="1" noResize="1" noEditPoints="1" noAdjustHandles="1" noChangeArrowheads="1" noChangeShapeType="1" noTextEdit="1"/>
              </p:cNvSpPr>
              <p:nvPr/>
            </p:nvSpPr>
            <p:spPr>
              <a:xfrm>
                <a:off x="1303112" y="5817291"/>
                <a:ext cx="7501990" cy="461665"/>
              </a:xfrm>
              <a:prstGeom prst="rect">
                <a:avLst/>
              </a:prstGeom>
              <a:blipFill>
                <a:blip r:embed="rId7"/>
                <a:stretch>
                  <a:fillRect b="-17105"/>
                </a:stretch>
              </a:blipFill>
            </p:spPr>
            <p:txBody>
              <a:bodyPr/>
              <a:lstStyle/>
              <a:p>
                <a:r>
                  <a:rPr lang="zh-CN" altLang="en-US">
                    <a:noFill/>
                  </a:rPr>
                  <a:t> </a:t>
                </a:r>
              </a:p>
            </p:txBody>
          </p:sp>
        </mc:Fallback>
      </mc:AlternateContent>
      <p:sp>
        <p:nvSpPr>
          <p:cNvPr id="15" name="TextBox 18"/>
          <p:cNvSpPr txBox="1"/>
          <p:nvPr/>
        </p:nvSpPr>
        <p:spPr>
          <a:xfrm>
            <a:off x="4419600" y="4838700"/>
            <a:ext cx="3910045" cy="461665"/>
          </a:xfrm>
          <a:prstGeom prst="rect">
            <a:avLst/>
          </a:prstGeom>
          <a:noFill/>
        </p:spPr>
        <p:txBody>
          <a:bodyPr wrap="none" rtlCol="0">
            <a:spAutoFit/>
          </a:bodyPr>
          <a:lstStyle/>
          <a:p>
            <a:r>
              <a:rPr lang="en-US" sz="2400" b="1" dirty="0" smtClean="0">
                <a:solidFill>
                  <a:srgbClr val="7030A0"/>
                </a:solidFill>
              </a:rPr>
              <a:t>Conditionally Independent</a:t>
            </a:r>
            <a:endParaRPr lang="en-US" sz="2400" b="1" dirty="0">
              <a:solidFill>
                <a:srgbClr val="7030A0"/>
              </a:solidFill>
            </a:endParaRPr>
          </a:p>
        </p:txBody>
      </p:sp>
      <p:cxnSp>
        <p:nvCxnSpPr>
          <p:cNvPr id="16" name="直接箭头连接符 15"/>
          <p:cNvCxnSpPr>
            <a:stCxn id="15" idx="2"/>
          </p:cNvCxnSpPr>
          <p:nvPr/>
        </p:nvCxnSpPr>
        <p:spPr>
          <a:xfrm flipH="1">
            <a:off x="4419601" y="5300365"/>
            <a:ext cx="1955022" cy="567035"/>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5" idx="2"/>
          </p:cNvCxnSpPr>
          <p:nvPr/>
        </p:nvCxnSpPr>
        <p:spPr>
          <a:xfrm flipH="1">
            <a:off x="6324600" y="5300365"/>
            <a:ext cx="50023" cy="567035"/>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8" name="文本框 7"/>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朴素贝叶斯</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3315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fade">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par>
                                <p:cTn id="28" presetID="22" presetClass="entr" presetSubtype="1"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par>
                                <p:cTn id="31" presetID="22" presetClass="entr" presetSubtype="1"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2E3F88-83F8-4DE8-A07F-B334DFDC9411}"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16</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pic>
        <p:nvPicPr>
          <p:cNvPr id="5" name="Picture 2" descr="http://upload.wikimedia.org/wikipedia/commons/thumb/e/ed/Conditional_independence.svg/1000px-Conditional_independence.svg.png"/>
          <p:cNvPicPr>
            <a:picLocks noChangeAspect="1" noChangeArrowheads="1"/>
          </p:cNvPicPr>
          <p:nvPr/>
        </p:nvPicPr>
        <p:blipFill>
          <a:blip r:embed="rId2" cstate="print"/>
          <a:srcRect r="46400"/>
          <a:stretch>
            <a:fillRect/>
          </a:stretch>
        </p:blipFill>
        <p:spPr bwMode="auto">
          <a:xfrm>
            <a:off x="685800" y="1676400"/>
            <a:ext cx="3878963" cy="3886200"/>
          </a:xfrm>
          <a:prstGeom prst="rect">
            <a:avLst/>
          </a:prstGeom>
          <a:noFill/>
        </p:spPr>
      </p:pic>
      <mc:AlternateContent xmlns:mc="http://schemas.openxmlformats.org/markup-compatibility/2006" xmlns:a14="http://schemas.microsoft.com/office/drawing/2010/main">
        <mc:Choice Requires="a14">
          <p:sp>
            <p:nvSpPr>
              <p:cNvPr id="6" name="TextBox 6"/>
              <p:cNvSpPr txBox="1"/>
              <p:nvPr/>
            </p:nvSpPr>
            <p:spPr>
              <a:xfrm>
                <a:off x="4674577" y="1125416"/>
                <a:ext cx="262501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0000"/>
                          </a:solidFill>
                          <a:latin typeface="Cambria Math"/>
                        </a:rPr>
                        <m:t>𝑷</m:t>
                      </m:r>
                      <m:d>
                        <m:dPr>
                          <m:ctrlPr>
                            <a:rPr lang="en-US" altLang="zh-CN" sz="2400" b="1" i="1" smtClean="0">
                              <a:solidFill>
                                <a:srgbClr val="000000"/>
                              </a:solidFill>
                              <a:latin typeface="Cambria Math" panose="02040503050406030204" pitchFamily="18" charset="0"/>
                            </a:rPr>
                          </m:ctrlPr>
                        </m:dPr>
                        <m:e>
                          <m:r>
                            <a:rPr lang="en-US" altLang="zh-CN" sz="2400" b="1" i="1" smtClean="0">
                              <a:solidFill>
                                <a:srgbClr val="000000"/>
                              </a:solidFill>
                              <a:latin typeface="Cambria Math"/>
                            </a:rPr>
                            <m:t>𝑹</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𝑩</m:t>
                          </m:r>
                        </m:e>
                      </m:d>
                      <m:r>
                        <a:rPr lang="en-US" altLang="zh-CN" sz="2400" b="1" i="1" smtClean="0">
                          <a:solidFill>
                            <a:srgbClr val="000000"/>
                          </a:solidFill>
                          <a:latin typeface="Cambria Math"/>
                        </a:rPr>
                        <m:t>=</m:t>
                      </m:r>
                      <m:r>
                        <a:rPr lang="en-US" altLang="zh-CN" sz="2400" b="1" i="1" smtClean="0">
                          <a:solidFill>
                            <a:srgbClr val="000000"/>
                          </a:solidFill>
                          <a:latin typeface="Cambria Math"/>
                        </a:rPr>
                        <m:t>𝟔</m:t>
                      </m:r>
                      <m:r>
                        <a:rPr lang="en-US" altLang="zh-CN" sz="2400" b="1" i="1" smtClean="0">
                          <a:solidFill>
                            <a:srgbClr val="000000"/>
                          </a:solidFill>
                          <a:latin typeface="Cambria Math"/>
                        </a:rPr>
                        <m:t>/</m:t>
                      </m:r>
                      <m:r>
                        <a:rPr lang="en-US" altLang="zh-CN" sz="2400" b="1" i="1" smtClean="0">
                          <a:solidFill>
                            <a:srgbClr val="000000"/>
                          </a:solidFill>
                          <a:latin typeface="Cambria Math"/>
                        </a:rPr>
                        <m:t>𝟒𝟗</m:t>
                      </m:r>
                    </m:oMath>
                  </m:oMathPara>
                </a14:m>
                <a:endParaRPr lang="zh-CN" altLang="en-US" sz="2400" b="1" dirty="0">
                  <a:solidFill>
                    <a:srgbClr val="000000"/>
                  </a:solidFill>
                </a:endParaRPr>
              </a:p>
            </p:txBody>
          </p:sp>
        </mc:Choice>
        <mc:Fallback xmlns="">
          <p:sp>
            <p:nvSpPr>
              <p:cNvPr id="6" name="TextBox 6"/>
              <p:cNvSpPr txBox="1">
                <a:spLocks noRot="1" noChangeAspect="1" noMove="1" noResize="1" noEditPoints="1" noAdjustHandles="1" noChangeArrowheads="1" noChangeShapeType="1" noTextEdit="1"/>
              </p:cNvSpPr>
              <p:nvPr/>
            </p:nvSpPr>
            <p:spPr>
              <a:xfrm>
                <a:off x="4674577" y="1125416"/>
                <a:ext cx="2625013" cy="461665"/>
              </a:xfrm>
              <a:prstGeom prst="rect">
                <a:avLst/>
              </a:prstGeom>
              <a:blipFill>
                <a:blip r:embed="rId3"/>
                <a:stretch>
                  <a:fillRect b="-1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7"/>
              <p:cNvSpPr txBox="1"/>
              <p:nvPr/>
            </p:nvSpPr>
            <p:spPr>
              <a:xfrm>
                <a:off x="4674577" y="1518084"/>
                <a:ext cx="223971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0000"/>
                          </a:solidFill>
                          <a:latin typeface="Cambria Math"/>
                        </a:rPr>
                        <m:t>𝑷</m:t>
                      </m:r>
                      <m:d>
                        <m:dPr>
                          <m:ctrlPr>
                            <a:rPr lang="en-US" altLang="zh-CN" sz="2400" b="1" i="1" smtClean="0">
                              <a:solidFill>
                                <a:srgbClr val="000000"/>
                              </a:solidFill>
                              <a:latin typeface="Cambria Math" panose="02040503050406030204" pitchFamily="18" charset="0"/>
                            </a:rPr>
                          </m:ctrlPr>
                        </m:dPr>
                        <m:e>
                          <m:r>
                            <a:rPr lang="en-US" altLang="zh-CN" sz="2400" b="1" i="1" smtClean="0">
                              <a:solidFill>
                                <a:srgbClr val="000000"/>
                              </a:solidFill>
                              <a:latin typeface="Cambria Math"/>
                            </a:rPr>
                            <m:t>𝑹</m:t>
                          </m:r>
                        </m:e>
                      </m:d>
                      <m:r>
                        <a:rPr lang="en-US" altLang="zh-CN" sz="2400" b="1" i="1" smtClean="0">
                          <a:solidFill>
                            <a:srgbClr val="000000"/>
                          </a:solidFill>
                          <a:latin typeface="Cambria Math"/>
                        </a:rPr>
                        <m:t>=</m:t>
                      </m:r>
                      <m:r>
                        <a:rPr lang="en-US" altLang="zh-CN" sz="2400" b="1" i="1" smtClean="0">
                          <a:solidFill>
                            <a:srgbClr val="000000"/>
                          </a:solidFill>
                          <a:latin typeface="Cambria Math"/>
                        </a:rPr>
                        <m:t>𝟏𝟔</m:t>
                      </m:r>
                      <m:r>
                        <a:rPr lang="en-US" altLang="zh-CN" sz="2400" b="1" i="1" smtClean="0">
                          <a:solidFill>
                            <a:srgbClr val="000000"/>
                          </a:solidFill>
                          <a:latin typeface="Cambria Math"/>
                        </a:rPr>
                        <m:t>/</m:t>
                      </m:r>
                      <m:r>
                        <a:rPr lang="en-US" altLang="zh-CN" sz="2400" b="1" i="1" smtClean="0">
                          <a:solidFill>
                            <a:srgbClr val="000000"/>
                          </a:solidFill>
                          <a:latin typeface="Cambria Math"/>
                        </a:rPr>
                        <m:t>𝟒𝟗</m:t>
                      </m:r>
                    </m:oMath>
                  </m:oMathPara>
                </a14:m>
                <a:endParaRPr lang="zh-CN" altLang="en-US" sz="2400" b="1" dirty="0">
                  <a:solidFill>
                    <a:srgbClr val="000000"/>
                  </a:solidFill>
                </a:endParaRPr>
              </a:p>
            </p:txBody>
          </p:sp>
        </mc:Choice>
        <mc:Fallback xmlns="">
          <p:sp>
            <p:nvSpPr>
              <p:cNvPr id="7" name="TextBox 7"/>
              <p:cNvSpPr txBox="1">
                <a:spLocks noRot="1" noChangeAspect="1" noMove="1" noResize="1" noEditPoints="1" noAdjustHandles="1" noChangeArrowheads="1" noChangeShapeType="1" noTextEdit="1"/>
              </p:cNvSpPr>
              <p:nvPr/>
            </p:nvSpPr>
            <p:spPr>
              <a:xfrm>
                <a:off x="4674577" y="1518084"/>
                <a:ext cx="2239716" cy="461665"/>
              </a:xfrm>
              <a:prstGeom prst="rect">
                <a:avLst/>
              </a:prstGeom>
              <a:blipFill>
                <a:blip r:embed="rId4"/>
                <a:stretch>
                  <a:fillRect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8"/>
              <p:cNvSpPr txBox="1"/>
              <p:nvPr/>
            </p:nvSpPr>
            <p:spPr>
              <a:xfrm>
                <a:off x="4674577" y="1899084"/>
                <a:ext cx="22477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0000"/>
                          </a:solidFill>
                          <a:latin typeface="Cambria Math"/>
                        </a:rPr>
                        <m:t>𝑷</m:t>
                      </m:r>
                      <m:d>
                        <m:dPr>
                          <m:ctrlPr>
                            <a:rPr lang="en-US" altLang="zh-CN" sz="2400" b="1" i="1" smtClean="0">
                              <a:solidFill>
                                <a:srgbClr val="000000"/>
                              </a:solidFill>
                              <a:latin typeface="Cambria Math" panose="02040503050406030204" pitchFamily="18" charset="0"/>
                            </a:rPr>
                          </m:ctrlPr>
                        </m:dPr>
                        <m:e>
                          <m:r>
                            <a:rPr lang="en-US" altLang="zh-CN" sz="2400" b="1" i="1" smtClean="0">
                              <a:solidFill>
                                <a:srgbClr val="000000"/>
                              </a:solidFill>
                              <a:latin typeface="Cambria Math"/>
                            </a:rPr>
                            <m:t>𝑩</m:t>
                          </m:r>
                        </m:e>
                      </m:d>
                      <m:r>
                        <a:rPr lang="en-US" altLang="zh-CN" sz="2400" b="1" i="1" smtClean="0">
                          <a:solidFill>
                            <a:srgbClr val="000000"/>
                          </a:solidFill>
                          <a:latin typeface="Cambria Math"/>
                        </a:rPr>
                        <m:t>=</m:t>
                      </m:r>
                      <m:r>
                        <a:rPr lang="en-US" altLang="zh-CN" sz="2400" b="1" i="1" smtClean="0">
                          <a:solidFill>
                            <a:srgbClr val="000000"/>
                          </a:solidFill>
                          <a:latin typeface="Cambria Math"/>
                        </a:rPr>
                        <m:t>𝟏𝟖</m:t>
                      </m:r>
                      <m:r>
                        <a:rPr lang="en-US" altLang="zh-CN" sz="2400" b="1" i="1" smtClean="0">
                          <a:solidFill>
                            <a:srgbClr val="000000"/>
                          </a:solidFill>
                          <a:latin typeface="Cambria Math"/>
                        </a:rPr>
                        <m:t>/</m:t>
                      </m:r>
                      <m:r>
                        <a:rPr lang="en-US" altLang="zh-CN" sz="2400" b="1" i="1" smtClean="0">
                          <a:solidFill>
                            <a:srgbClr val="000000"/>
                          </a:solidFill>
                          <a:latin typeface="Cambria Math"/>
                        </a:rPr>
                        <m:t>𝟒𝟗</m:t>
                      </m:r>
                    </m:oMath>
                  </m:oMathPara>
                </a14:m>
                <a:endParaRPr lang="zh-CN" altLang="en-US" sz="2400" b="1" dirty="0">
                  <a:solidFill>
                    <a:srgbClr val="000000"/>
                  </a:solidFill>
                </a:endParaRPr>
              </a:p>
            </p:txBody>
          </p:sp>
        </mc:Choice>
        <mc:Fallback xmlns="">
          <p:sp>
            <p:nvSpPr>
              <p:cNvPr id="8" name="TextBox 8"/>
              <p:cNvSpPr txBox="1">
                <a:spLocks noRot="1" noChangeAspect="1" noMove="1" noResize="1" noEditPoints="1" noAdjustHandles="1" noChangeArrowheads="1" noChangeShapeType="1" noTextEdit="1"/>
              </p:cNvSpPr>
              <p:nvPr/>
            </p:nvSpPr>
            <p:spPr>
              <a:xfrm>
                <a:off x="4674577" y="1899084"/>
                <a:ext cx="2247730" cy="461665"/>
              </a:xfrm>
              <a:prstGeom prst="rect">
                <a:avLst/>
              </a:prstGeom>
              <a:blipFill>
                <a:blip r:embed="rId5"/>
                <a:stretch>
                  <a:fillRect b="-1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9"/>
              <p:cNvSpPr txBox="1"/>
              <p:nvPr/>
            </p:nvSpPr>
            <p:spPr>
              <a:xfrm>
                <a:off x="4674577" y="2661084"/>
                <a:ext cx="32940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0000"/>
                          </a:solidFill>
                          <a:latin typeface="Cambria Math"/>
                        </a:rPr>
                        <m:t>𝑷</m:t>
                      </m:r>
                      <m:d>
                        <m:dPr>
                          <m:ctrlPr>
                            <a:rPr lang="en-US" altLang="zh-CN" sz="2400" b="1" i="1" smtClean="0">
                              <a:solidFill>
                                <a:srgbClr val="000000"/>
                              </a:solidFill>
                              <a:latin typeface="Cambria Math" panose="02040503050406030204" pitchFamily="18" charset="0"/>
                            </a:rPr>
                          </m:ctrlPr>
                        </m:dPr>
                        <m:e>
                          <m:r>
                            <a:rPr lang="en-US" altLang="zh-CN" sz="2400" b="1" i="1" smtClean="0">
                              <a:solidFill>
                                <a:srgbClr val="000000"/>
                              </a:solidFill>
                              <a:latin typeface="Cambria Math"/>
                            </a:rPr>
                            <m:t>𝑹</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𝑩</m:t>
                          </m:r>
                        </m:e>
                      </m:d>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𝑷</m:t>
                      </m:r>
                      <m:d>
                        <m:dPr>
                          <m:ctrlPr>
                            <a:rPr lang="en-US" altLang="zh-CN" sz="2400" b="1" i="1" smtClean="0">
                              <a:solidFill>
                                <a:srgbClr val="000000"/>
                              </a:solidFill>
                              <a:latin typeface="Cambria Math" panose="02040503050406030204" pitchFamily="18" charset="0"/>
                              <a:ea typeface="Cambria Math"/>
                            </a:rPr>
                          </m:ctrlPr>
                        </m:dPr>
                        <m:e>
                          <m:r>
                            <a:rPr lang="en-US" altLang="zh-CN" sz="2400" b="1" i="1" smtClean="0">
                              <a:solidFill>
                                <a:srgbClr val="000000"/>
                              </a:solidFill>
                              <a:latin typeface="Cambria Math"/>
                              <a:ea typeface="Cambria Math"/>
                            </a:rPr>
                            <m:t>𝑹</m:t>
                          </m:r>
                        </m:e>
                      </m:d>
                      <m:r>
                        <a:rPr lang="en-US" altLang="zh-CN" sz="2400" b="1" i="1" smtClean="0">
                          <a:solidFill>
                            <a:srgbClr val="000000"/>
                          </a:solidFill>
                          <a:latin typeface="Cambria Math"/>
                          <a:ea typeface="Cambria Math"/>
                        </a:rPr>
                        <m:t>𝑷</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𝑩</m:t>
                      </m:r>
                      <m:r>
                        <a:rPr lang="en-US" altLang="zh-CN" sz="2400" b="1" i="1" smtClean="0">
                          <a:solidFill>
                            <a:srgbClr val="000000"/>
                          </a:solidFill>
                          <a:latin typeface="Cambria Math"/>
                          <a:ea typeface="Cambria Math"/>
                        </a:rPr>
                        <m:t>)</m:t>
                      </m:r>
                    </m:oMath>
                  </m:oMathPara>
                </a14:m>
                <a:endParaRPr lang="zh-CN" altLang="en-US" sz="2400" b="1" dirty="0">
                  <a:solidFill>
                    <a:srgbClr val="000000"/>
                  </a:solidFill>
                </a:endParaRPr>
              </a:p>
            </p:txBody>
          </p:sp>
        </mc:Choice>
        <mc:Fallback xmlns="">
          <p:sp>
            <p:nvSpPr>
              <p:cNvPr id="9" name="TextBox 9"/>
              <p:cNvSpPr txBox="1">
                <a:spLocks noRot="1" noChangeAspect="1" noMove="1" noResize="1" noEditPoints="1" noAdjustHandles="1" noChangeArrowheads="1" noChangeShapeType="1" noTextEdit="1"/>
              </p:cNvSpPr>
              <p:nvPr/>
            </p:nvSpPr>
            <p:spPr>
              <a:xfrm>
                <a:off x="4674577" y="2661084"/>
                <a:ext cx="3294043" cy="461665"/>
              </a:xfrm>
              <a:prstGeom prst="rect">
                <a:avLst/>
              </a:prstGeom>
              <a:blipFill>
                <a:blip r:embed="rId6"/>
                <a:stretch>
                  <a:fillRect b="-1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10"/>
              <p:cNvSpPr txBox="1"/>
              <p:nvPr/>
            </p:nvSpPr>
            <p:spPr>
              <a:xfrm>
                <a:off x="4744510" y="3716216"/>
                <a:ext cx="2636234" cy="461665"/>
              </a:xfrm>
              <a:prstGeom prst="rect">
                <a:avLst/>
              </a:prstGeom>
              <a:noFill/>
            </p:spPr>
            <p:txBody>
              <a:bodyPr wrap="none" rtlCol="0">
                <a:spAutoFit/>
              </a:bodyPr>
              <a:lstStyle/>
              <a:p>
                <a14:m>
                  <m:oMath xmlns:m="http://schemas.openxmlformats.org/officeDocument/2006/math">
                    <m:r>
                      <a:rPr lang="en-US" altLang="zh-CN" sz="2400" b="1" i="1" smtClean="0">
                        <a:solidFill>
                          <a:srgbClr val="000000"/>
                        </a:solidFill>
                        <a:latin typeface="Cambria Math"/>
                      </a:rPr>
                      <m:t>𝑷</m:t>
                    </m:r>
                    <m:d>
                      <m:dPr>
                        <m:ctrlPr>
                          <a:rPr lang="en-US" altLang="zh-CN" sz="2400" b="1" i="1" smtClean="0">
                            <a:solidFill>
                              <a:srgbClr val="000000"/>
                            </a:solidFill>
                            <a:latin typeface="Cambria Math" panose="02040503050406030204" pitchFamily="18" charset="0"/>
                          </a:rPr>
                        </m:ctrlPr>
                      </m:dPr>
                      <m:e>
                        <m:r>
                          <a:rPr lang="en-US" altLang="zh-CN" sz="2400" b="1" i="1" smtClean="0">
                            <a:solidFill>
                              <a:srgbClr val="000000"/>
                            </a:solidFill>
                            <a:latin typeface="Cambria Math"/>
                          </a:rPr>
                          <m:t>𝑹</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𝑩</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𝒀</m:t>
                        </m:r>
                      </m:e>
                    </m:d>
                    <m:r>
                      <a:rPr lang="en-US" altLang="zh-CN" sz="2400" b="1" i="1" smtClean="0">
                        <a:solidFill>
                          <a:srgbClr val="000000"/>
                        </a:solidFill>
                        <a:latin typeface="Cambria Math"/>
                      </a:rPr>
                      <m:t>=</m:t>
                    </m:r>
                    <m:r>
                      <a:rPr lang="en-US" altLang="zh-CN" sz="2400" b="1" i="1" smtClean="0">
                        <a:solidFill>
                          <a:srgbClr val="000000"/>
                        </a:solidFill>
                        <a:latin typeface="Cambria Math"/>
                      </a:rPr>
                      <m:t>𝟏</m:t>
                    </m:r>
                    <m:r>
                      <a:rPr lang="en-US" altLang="zh-CN" sz="2400" b="1" i="1" smtClean="0">
                        <a:solidFill>
                          <a:srgbClr val="000000"/>
                        </a:solidFill>
                        <a:latin typeface="Cambria Math"/>
                      </a:rPr>
                      <m:t>/</m:t>
                    </m:r>
                  </m:oMath>
                </a14:m>
                <a:r>
                  <a:rPr lang="en-US" altLang="zh-CN" sz="2400" b="1" dirty="0" smtClean="0">
                    <a:solidFill>
                      <a:srgbClr val="000000"/>
                    </a:solidFill>
                  </a:rPr>
                  <a:t>6</a:t>
                </a:r>
                <a:endParaRPr lang="zh-CN" altLang="en-US" sz="2400" b="1" dirty="0">
                  <a:solidFill>
                    <a:srgbClr val="000000"/>
                  </a:solidFill>
                </a:endParaRPr>
              </a:p>
            </p:txBody>
          </p:sp>
        </mc:Choice>
        <mc:Fallback xmlns="">
          <p:sp>
            <p:nvSpPr>
              <p:cNvPr id="10" name="TextBox 10"/>
              <p:cNvSpPr txBox="1">
                <a:spLocks noRot="1" noChangeAspect="1" noMove="1" noResize="1" noEditPoints="1" noAdjustHandles="1" noChangeArrowheads="1" noChangeShapeType="1" noTextEdit="1"/>
              </p:cNvSpPr>
              <p:nvPr/>
            </p:nvSpPr>
            <p:spPr>
              <a:xfrm>
                <a:off x="4744510" y="3716216"/>
                <a:ext cx="2636234" cy="461665"/>
              </a:xfrm>
              <a:prstGeom prst="rect">
                <a:avLst/>
              </a:prstGeom>
              <a:blipFill>
                <a:blip r:embed="rId7"/>
                <a:stretch>
                  <a:fillRect l="-462" t="-9333" r="-2540" b="-3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1"/>
              <p:cNvSpPr txBox="1"/>
              <p:nvPr/>
            </p:nvSpPr>
            <p:spPr>
              <a:xfrm>
                <a:off x="4674577" y="4097216"/>
                <a:ext cx="21643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0000"/>
                          </a:solidFill>
                          <a:latin typeface="Cambria Math"/>
                        </a:rPr>
                        <m:t>𝑷</m:t>
                      </m:r>
                      <m:d>
                        <m:dPr>
                          <m:ctrlPr>
                            <a:rPr lang="en-US" altLang="zh-CN" sz="2400" b="1" i="1" smtClean="0">
                              <a:solidFill>
                                <a:srgbClr val="000000"/>
                              </a:solidFill>
                              <a:latin typeface="Cambria Math" panose="02040503050406030204" pitchFamily="18" charset="0"/>
                            </a:rPr>
                          </m:ctrlPr>
                        </m:dPr>
                        <m:e>
                          <m:r>
                            <a:rPr lang="en-US" altLang="zh-CN" sz="2400" b="1" i="1" smtClean="0">
                              <a:solidFill>
                                <a:srgbClr val="000000"/>
                              </a:solidFill>
                              <a:latin typeface="Cambria Math"/>
                            </a:rPr>
                            <m:t>𝑹</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𝒀</m:t>
                          </m:r>
                        </m:e>
                      </m:d>
                      <m:r>
                        <a:rPr lang="en-US" altLang="zh-CN" sz="2400" b="1" i="1" smtClean="0">
                          <a:solidFill>
                            <a:srgbClr val="000000"/>
                          </a:solidFill>
                          <a:latin typeface="Cambria Math"/>
                        </a:rPr>
                        <m:t>=</m:t>
                      </m:r>
                      <m:r>
                        <a:rPr lang="en-US" altLang="zh-CN" sz="2400" b="1" i="1" smtClean="0">
                          <a:solidFill>
                            <a:srgbClr val="000000"/>
                          </a:solidFill>
                          <a:latin typeface="Cambria Math"/>
                        </a:rPr>
                        <m:t>𝟏</m:t>
                      </m:r>
                      <m:r>
                        <a:rPr lang="en-US" altLang="zh-CN" sz="2400" b="1" i="1" smtClean="0">
                          <a:solidFill>
                            <a:srgbClr val="000000"/>
                          </a:solidFill>
                          <a:latin typeface="Cambria Math"/>
                        </a:rPr>
                        <m:t>/</m:t>
                      </m:r>
                      <m:r>
                        <a:rPr lang="en-US" altLang="zh-CN" sz="2400" b="1" i="0" smtClean="0">
                          <a:solidFill>
                            <a:srgbClr val="000000"/>
                          </a:solidFill>
                          <a:latin typeface="Cambria Math"/>
                        </a:rPr>
                        <m:t>𝟑</m:t>
                      </m:r>
                    </m:oMath>
                  </m:oMathPara>
                </a14:m>
                <a:endParaRPr lang="zh-CN" altLang="en-US" sz="2400" b="1" dirty="0">
                  <a:solidFill>
                    <a:srgbClr val="000000"/>
                  </a:solidFill>
                </a:endParaRPr>
              </a:p>
            </p:txBody>
          </p:sp>
        </mc:Choice>
        <mc:Fallback xmlns="">
          <p:sp>
            <p:nvSpPr>
              <p:cNvPr id="11" name="TextBox 11"/>
              <p:cNvSpPr txBox="1">
                <a:spLocks noRot="1" noChangeAspect="1" noMove="1" noResize="1" noEditPoints="1" noAdjustHandles="1" noChangeArrowheads="1" noChangeShapeType="1" noTextEdit="1"/>
              </p:cNvSpPr>
              <p:nvPr/>
            </p:nvSpPr>
            <p:spPr>
              <a:xfrm>
                <a:off x="4674577" y="4097216"/>
                <a:ext cx="2164374" cy="461665"/>
              </a:xfrm>
              <a:prstGeom prst="rect">
                <a:avLst/>
              </a:prstGeom>
              <a:blipFill>
                <a:blip r:embed="rId8"/>
                <a:stretch>
                  <a:fillRect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2"/>
              <p:cNvSpPr txBox="1"/>
              <p:nvPr/>
            </p:nvSpPr>
            <p:spPr>
              <a:xfrm>
                <a:off x="4674577" y="4478216"/>
                <a:ext cx="217239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0000"/>
                          </a:solidFill>
                          <a:latin typeface="Cambria Math"/>
                        </a:rPr>
                        <m:t>𝑷</m:t>
                      </m:r>
                      <m:d>
                        <m:dPr>
                          <m:ctrlPr>
                            <a:rPr lang="en-US" altLang="zh-CN" sz="2400" b="1" i="1" smtClean="0">
                              <a:solidFill>
                                <a:srgbClr val="000000"/>
                              </a:solidFill>
                              <a:latin typeface="Cambria Math" panose="02040503050406030204" pitchFamily="18" charset="0"/>
                            </a:rPr>
                          </m:ctrlPr>
                        </m:dPr>
                        <m:e>
                          <m:r>
                            <a:rPr lang="en-US" altLang="zh-CN" sz="2400" b="1" i="1" smtClean="0">
                              <a:solidFill>
                                <a:srgbClr val="000000"/>
                              </a:solidFill>
                              <a:latin typeface="Cambria Math"/>
                            </a:rPr>
                            <m:t>𝑩</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𝒀</m:t>
                          </m:r>
                        </m:e>
                      </m:d>
                      <m:r>
                        <a:rPr lang="en-US" altLang="zh-CN" sz="2400" b="1" i="1" smtClean="0">
                          <a:solidFill>
                            <a:srgbClr val="000000"/>
                          </a:solidFill>
                          <a:latin typeface="Cambria Math"/>
                        </a:rPr>
                        <m:t>=</m:t>
                      </m:r>
                      <m:r>
                        <a:rPr lang="en-US" altLang="zh-CN" sz="2400" b="1" i="1" smtClean="0">
                          <a:solidFill>
                            <a:srgbClr val="000000"/>
                          </a:solidFill>
                          <a:latin typeface="Cambria Math"/>
                        </a:rPr>
                        <m:t>𝟏</m:t>
                      </m:r>
                      <m:r>
                        <a:rPr lang="en-US" altLang="zh-CN" sz="2400" b="1" i="1" smtClean="0">
                          <a:solidFill>
                            <a:srgbClr val="000000"/>
                          </a:solidFill>
                          <a:latin typeface="Cambria Math"/>
                        </a:rPr>
                        <m:t>/</m:t>
                      </m:r>
                      <m:r>
                        <a:rPr lang="en-US" altLang="zh-CN" sz="2400" b="1" i="1" smtClean="0">
                          <a:solidFill>
                            <a:srgbClr val="000000"/>
                          </a:solidFill>
                          <a:latin typeface="Cambria Math"/>
                        </a:rPr>
                        <m:t>𝟐</m:t>
                      </m:r>
                    </m:oMath>
                  </m:oMathPara>
                </a14:m>
                <a:endParaRPr lang="zh-CN" altLang="en-US" sz="2400" b="1" dirty="0">
                  <a:solidFill>
                    <a:srgbClr val="000000"/>
                  </a:solidFill>
                </a:endParaRPr>
              </a:p>
            </p:txBody>
          </p:sp>
        </mc:Choice>
        <mc:Fallback xmlns="">
          <p:sp>
            <p:nvSpPr>
              <p:cNvPr id="12" name="TextBox 12"/>
              <p:cNvSpPr txBox="1">
                <a:spLocks noRot="1" noChangeAspect="1" noMove="1" noResize="1" noEditPoints="1" noAdjustHandles="1" noChangeArrowheads="1" noChangeShapeType="1" noTextEdit="1"/>
              </p:cNvSpPr>
              <p:nvPr/>
            </p:nvSpPr>
            <p:spPr>
              <a:xfrm>
                <a:off x="4674577" y="4478216"/>
                <a:ext cx="2172390" cy="461665"/>
              </a:xfrm>
              <a:prstGeom prst="rect">
                <a:avLst/>
              </a:prstGeom>
              <a:blipFill>
                <a:blip r:embed="rId9"/>
                <a:stretch>
                  <a:fillRect b="-1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3"/>
              <p:cNvSpPr txBox="1"/>
              <p:nvPr/>
            </p:nvSpPr>
            <p:spPr>
              <a:xfrm>
                <a:off x="4750777" y="5240216"/>
                <a:ext cx="417370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0000"/>
                          </a:solidFill>
                          <a:latin typeface="Cambria Math"/>
                        </a:rPr>
                        <m:t>𝑷</m:t>
                      </m:r>
                      <m:d>
                        <m:dPr>
                          <m:ctrlPr>
                            <a:rPr lang="en-US" altLang="zh-CN" sz="2400" b="1" i="1" smtClean="0">
                              <a:solidFill>
                                <a:srgbClr val="000000"/>
                              </a:solidFill>
                              <a:latin typeface="Cambria Math" panose="02040503050406030204" pitchFamily="18" charset="0"/>
                            </a:rPr>
                          </m:ctrlPr>
                        </m:dPr>
                        <m:e>
                          <m:r>
                            <a:rPr lang="en-US" altLang="zh-CN" sz="2400" b="1" i="1" smtClean="0">
                              <a:solidFill>
                                <a:srgbClr val="000000"/>
                              </a:solidFill>
                              <a:latin typeface="Cambria Math"/>
                            </a:rPr>
                            <m:t>𝑹</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𝑩</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𝒀</m:t>
                          </m:r>
                        </m:e>
                      </m:d>
                      <m:r>
                        <a:rPr lang="en-US" altLang="zh-CN" sz="2400" b="1" i="1" smtClean="0">
                          <a:solidFill>
                            <a:srgbClr val="000000"/>
                          </a:solidFill>
                          <a:latin typeface="Cambria Math"/>
                        </a:rPr>
                        <m:t>=</m:t>
                      </m:r>
                      <m:r>
                        <a:rPr lang="en-US" altLang="zh-CN" sz="2400" b="1" i="1" smtClean="0">
                          <a:solidFill>
                            <a:srgbClr val="000000"/>
                          </a:solidFill>
                          <a:latin typeface="Cambria Math"/>
                        </a:rPr>
                        <m:t>𝑷</m:t>
                      </m:r>
                      <m:d>
                        <m:dPr>
                          <m:ctrlPr>
                            <a:rPr lang="en-US" altLang="zh-CN" sz="2400" b="1" i="1" smtClean="0">
                              <a:solidFill>
                                <a:srgbClr val="000000"/>
                              </a:solidFill>
                              <a:latin typeface="Cambria Math" panose="02040503050406030204" pitchFamily="18" charset="0"/>
                            </a:rPr>
                          </m:ctrlPr>
                        </m:dPr>
                        <m:e>
                          <m:r>
                            <a:rPr lang="en-US" altLang="zh-CN" sz="2400" b="1" i="1" smtClean="0">
                              <a:solidFill>
                                <a:srgbClr val="000000"/>
                              </a:solidFill>
                              <a:latin typeface="Cambria Math"/>
                            </a:rPr>
                            <m:t>𝑹</m:t>
                          </m:r>
                        </m:e>
                        <m:e>
                          <m:r>
                            <a:rPr lang="en-US" altLang="zh-CN" sz="2400" b="1" i="1" smtClean="0">
                              <a:solidFill>
                                <a:srgbClr val="000000"/>
                              </a:solidFill>
                              <a:latin typeface="Cambria Math"/>
                            </a:rPr>
                            <m:t>𝒀</m:t>
                          </m:r>
                        </m:e>
                      </m:d>
                      <m:r>
                        <a:rPr lang="en-US" altLang="zh-CN" sz="2400" b="1" i="1" smtClean="0">
                          <a:solidFill>
                            <a:srgbClr val="000000"/>
                          </a:solidFill>
                          <a:latin typeface="Cambria Math"/>
                        </a:rPr>
                        <m:t>𝑷</m:t>
                      </m:r>
                      <m:r>
                        <a:rPr lang="en-US" altLang="zh-CN" sz="2400" b="1" i="1" smtClean="0">
                          <a:solidFill>
                            <a:srgbClr val="000000"/>
                          </a:solidFill>
                          <a:latin typeface="Cambria Math"/>
                        </a:rPr>
                        <m:t>(</m:t>
                      </m:r>
                      <m:r>
                        <a:rPr lang="en-US" altLang="zh-CN" sz="2400" b="1" i="1" smtClean="0">
                          <a:solidFill>
                            <a:srgbClr val="000000"/>
                          </a:solidFill>
                          <a:latin typeface="Cambria Math"/>
                        </a:rPr>
                        <m:t>𝑩</m:t>
                      </m:r>
                      <m:r>
                        <a:rPr lang="en-US" altLang="zh-CN" sz="2400" b="1" i="1" smtClean="0">
                          <a:solidFill>
                            <a:srgbClr val="000000"/>
                          </a:solidFill>
                          <a:latin typeface="Cambria Math"/>
                        </a:rPr>
                        <m:t>|</m:t>
                      </m:r>
                      <m:r>
                        <a:rPr lang="en-US" altLang="zh-CN" sz="2400" b="1" i="1" smtClean="0">
                          <a:solidFill>
                            <a:srgbClr val="000000"/>
                          </a:solidFill>
                          <a:latin typeface="Cambria Math"/>
                        </a:rPr>
                        <m:t>𝒀</m:t>
                      </m:r>
                      <m:r>
                        <a:rPr lang="en-US" altLang="zh-CN" sz="2400" b="1" i="1" smtClean="0">
                          <a:solidFill>
                            <a:srgbClr val="000000"/>
                          </a:solidFill>
                          <a:latin typeface="Cambria Math"/>
                        </a:rPr>
                        <m:t>)</m:t>
                      </m:r>
                    </m:oMath>
                  </m:oMathPara>
                </a14:m>
                <a:endParaRPr lang="zh-CN" altLang="en-US" sz="2400" b="1" dirty="0">
                  <a:solidFill>
                    <a:srgbClr val="000000"/>
                  </a:solidFill>
                </a:endParaRPr>
              </a:p>
            </p:txBody>
          </p:sp>
        </mc:Choice>
        <mc:Fallback xmlns="">
          <p:sp>
            <p:nvSpPr>
              <p:cNvPr id="13" name="TextBox 13"/>
              <p:cNvSpPr txBox="1">
                <a:spLocks noRot="1" noChangeAspect="1" noMove="1" noResize="1" noEditPoints="1" noAdjustHandles="1" noChangeArrowheads="1" noChangeShapeType="1" noTextEdit="1"/>
              </p:cNvSpPr>
              <p:nvPr/>
            </p:nvSpPr>
            <p:spPr>
              <a:xfrm>
                <a:off x="4750777" y="5240216"/>
                <a:ext cx="4173707" cy="461665"/>
              </a:xfrm>
              <a:prstGeom prst="rect">
                <a:avLst/>
              </a:prstGeom>
              <a:blipFill>
                <a:blip r:embed="rId10"/>
                <a:stretch>
                  <a:fillRect b="-18667"/>
                </a:stretch>
              </a:blipFill>
            </p:spPr>
            <p:txBody>
              <a:bodyPr/>
              <a:lstStyle/>
              <a:p>
                <a:r>
                  <a:rPr lang="zh-CN" altLang="en-US">
                    <a:noFill/>
                  </a:rPr>
                  <a:t> </a:t>
                </a:r>
              </a:p>
            </p:txBody>
          </p:sp>
        </mc:Fallback>
      </mc:AlternateContent>
      <p:sp>
        <p:nvSpPr>
          <p:cNvPr id="14" name="下箭头 13"/>
          <p:cNvSpPr/>
          <p:nvPr/>
        </p:nvSpPr>
        <p:spPr>
          <a:xfrm>
            <a:off x="5491275" y="2268416"/>
            <a:ext cx="246968" cy="392668"/>
          </a:xfrm>
          <a:prstGeom prst="down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5" name="下箭头 14"/>
          <p:cNvSpPr/>
          <p:nvPr/>
        </p:nvSpPr>
        <p:spPr>
          <a:xfrm>
            <a:off x="5512777" y="4847548"/>
            <a:ext cx="246968" cy="392668"/>
          </a:xfrm>
          <a:prstGeom prst="down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6" name="TextBox 16"/>
          <p:cNvSpPr txBox="1"/>
          <p:nvPr/>
        </p:nvSpPr>
        <p:spPr>
          <a:xfrm>
            <a:off x="4750777" y="3054064"/>
            <a:ext cx="2587568" cy="461665"/>
          </a:xfrm>
          <a:prstGeom prst="rect">
            <a:avLst/>
          </a:prstGeom>
          <a:noFill/>
        </p:spPr>
        <p:txBody>
          <a:bodyPr wrap="none" rtlCol="0">
            <a:spAutoFit/>
          </a:bodyPr>
          <a:lstStyle/>
          <a:p>
            <a:r>
              <a:rPr lang="en-US" altLang="zh-CN" sz="2400" b="1" dirty="0" smtClean="0">
                <a:solidFill>
                  <a:srgbClr val="FF0000"/>
                </a:solidFill>
              </a:rPr>
              <a:t>Not Independent</a:t>
            </a:r>
            <a:endParaRPr lang="zh-CN" altLang="en-US" sz="2400" b="1" dirty="0">
              <a:solidFill>
                <a:srgbClr val="FF0000"/>
              </a:solidFill>
            </a:endParaRPr>
          </a:p>
        </p:txBody>
      </p:sp>
      <p:sp>
        <p:nvSpPr>
          <p:cNvPr id="17" name="TextBox 17"/>
          <p:cNvSpPr txBox="1"/>
          <p:nvPr/>
        </p:nvSpPr>
        <p:spPr>
          <a:xfrm>
            <a:off x="4826977" y="5697416"/>
            <a:ext cx="3910045" cy="461665"/>
          </a:xfrm>
          <a:prstGeom prst="rect">
            <a:avLst/>
          </a:prstGeom>
          <a:noFill/>
        </p:spPr>
        <p:txBody>
          <a:bodyPr wrap="none" rtlCol="0">
            <a:spAutoFit/>
          </a:bodyPr>
          <a:lstStyle/>
          <a:p>
            <a:r>
              <a:rPr lang="en-US" altLang="zh-CN" sz="2400" b="1" dirty="0" smtClean="0">
                <a:solidFill>
                  <a:srgbClr val="FF0000"/>
                </a:solidFill>
              </a:rPr>
              <a:t>Conditionally Independent</a:t>
            </a:r>
            <a:endParaRPr lang="zh-CN" altLang="en-US" sz="2400" b="1" dirty="0">
              <a:solidFill>
                <a:srgbClr val="FF0000"/>
              </a:solidFill>
            </a:endParaRPr>
          </a:p>
        </p:txBody>
      </p:sp>
      <p:sp>
        <p:nvSpPr>
          <p:cNvPr id="18" name="文本框 7"/>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朴素贝叶斯</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6892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500"/>
                                        <p:tgtEl>
                                          <p:spTgt spid="13"/>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5" grpId="0" animBg="1"/>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7F7FD1-11E8-48A9-844C-8C907D937A31}"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17</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sp>
        <p:nvSpPr>
          <p:cNvPr id="5" name="内容占位符 2"/>
          <p:cNvSpPr txBox="1">
            <a:spLocks/>
          </p:cNvSpPr>
          <p:nvPr/>
        </p:nvSpPr>
        <p:spPr>
          <a:xfrm>
            <a:off x="372208" y="824282"/>
            <a:ext cx="8023225" cy="258127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zh-CN" altLang="en-US" sz="2400" b="1" dirty="0" smtClean="0">
                <a:latin typeface="Times New Roman" panose="02020603050405020304" pitchFamily="18" charset="0"/>
                <a:cs typeface="Times New Roman" panose="02020603050405020304" pitchFamily="18" charset="0"/>
              </a:rPr>
              <a:t>两枚硬币</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正常</a:t>
            </a:r>
            <a:r>
              <a:rPr lang="en-US" altLang="zh-CN" sz="2400" b="1" dirty="0" smtClean="0">
                <a:latin typeface="Times New Roman" panose="02020603050405020304" pitchFamily="18" charset="0"/>
                <a:cs typeface="Times New Roman" panose="02020603050405020304" pitchFamily="18" charset="0"/>
              </a:rPr>
              <a:t> vs. </a:t>
            </a:r>
            <a:r>
              <a:rPr lang="zh-CN" altLang="en-US" sz="2400" b="1" dirty="0" smtClean="0">
                <a:latin typeface="Times New Roman" panose="02020603050405020304" pitchFamily="18" charset="0"/>
                <a:cs typeface="Times New Roman" panose="02020603050405020304" pitchFamily="18" charset="0"/>
              </a:rPr>
              <a:t>异常</a:t>
            </a:r>
            <a:r>
              <a:rPr lang="en-US" altLang="zh-CN" sz="2400" b="1" dirty="0" smtClean="0">
                <a:latin typeface="Times New Roman" panose="02020603050405020304" pitchFamily="18" charset="0"/>
                <a:cs typeface="Times New Roman" panose="02020603050405020304" pitchFamily="18" charset="0"/>
              </a:rPr>
              <a:t> (two-headed)</a:t>
            </a:r>
          </a:p>
          <a:p>
            <a:pPr>
              <a:spcBef>
                <a:spcPts val="0"/>
              </a:spcBef>
            </a:pPr>
            <a:endParaRPr lang="en-US" altLang="zh-CN" sz="2400" b="1" dirty="0" smtClean="0">
              <a:latin typeface="Times New Roman" panose="02020603050405020304" pitchFamily="18" charset="0"/>
              <a:cs typeface="Times New Roman" panose="02020603050405020304" pitchFamily="18" charset="0"/>
            </a:endParaRPr>
          </a:p>
          <a:p>
            <a:pPr>
              <a:spcBef>
                <a:spcPts val="0"/>
              </a:spcBef>
            </a:pPr>
            <a:r>
              <a:rPr lang="zh-CN" altLang="en-US" sz="2400" b="1" dirty="0" smtClean="0">
                <a:latin typeface="Times New Roman" panose="02020603050405020304" pitchFamily="18" charset="0"/>
                <a:cs typeface="Times New Roman" panose="02020603050405020304" pitchFamily="18" charset="0"/>
              </a:rPr>
              <a:t>随机选择一枚硬币抛两次</a:t>
            </a:r>
            <a:r>
              <a:rPr lang="en-US" altLang="zh-CN" sz="2400" b="1" dirty="0" smtClean="0">
                <a:latin typeface="Times New Roman" panose="02020603050405020304" pitchFamily="18" charset="0"/>
                <a:cs typeface="Times New Roman" panose="02020603050405020304" pitchFamily="18" charset="0"/>
              </a:rPr>
              <a:t>.</a:t>
            </a:r>
          </a:p>
          <a:p>
            <a:pPr>
              <a:spcBef>
                <a:spcPts val="0"/>
              </a:spcBef>
            </a:pPr>
            <a:endParaRPr lang="en-US" altLang="zh-CN" sz="2400" b="1" dirty="0" smtClean="0">
              <a:latin typeface="Times New Roman" panose="02020603050405020304" pitchFamily="18" charset="0"/>
              <a:cs typeface="Times New Roman" panose="02020603050405020304" pitchFamily="18" charset="0"/>
            </a:endParaRPr>
          </a:p>
          <a:p>
            <a:pPr>
              <a:spcBef>
                <a:spcPts val="0"/>
              </a:spcBef>
            </a:pPr>
            <a:r>
              <a:rPr lang="en-US" altLang="zh-CN" sz="2400" b="1" dirty="0" smtClean="0">
                <a:latin typeface="Times New Roman" panose="02020603050405020304" pitchFamily="18" charset="0"/>
                <a:cs typeface="Times New Roman" panose="02020603050405020304" pitchFamily="18" charset="0"/>
              </a:rPr>
              <a:t>A: </a:t>
            </a:r>
            <a:r>
              <a:rPr lang="zh-CN" altLang="en-US" sz="2400" b="1" dirty="0" smtClean="0">
                <a:latin typeface="Times New Roman" panose="02020603050405020304" pitchFamily="18" charset="0"/>
                <a:cs typeface="Times New Roman" panose="02020603050405020304" pitchFamily="18" charset="0"/>
              </a:rPr>
              <a:t>第一次抛硬币头朝上</a:t>
            </a:r>
            <a:r>
              <a:rPr lang="en-US" altLang="zh-CN" sz="2400" b="1" dirty="0" smtClean="0">
                <a:latin typeface="Times New Roman" panose="02020603050405020304" pitchFamily="18" charset="0"/>
                <a:cs typeface="Times New Roman" panose="02020603050405020304" pitchFamily="18" charset="0"/>
              </a:rPr>
              <a:t>.</a:t>
            </a:r>
          </a:p>
          <a:p>
            <a:pPr>
              <a:spcBef>
                <a:spcPts val="0"/>
              </a:spcBef>
            </a:pPr>
            <a:endParaRPr lang="en-US" altLang="zh-CN" sz="2400" b="1" dirty="0" smtClean="0">
              <a:latin typeface="Times New Roman" panose="02020603050405020304" pitchFamily="18" charset="0"/>
              <a:cs typeface="Times New Roman" panose="02020603050405020304" pitchFamily="18" charset="0"/>
            </a:endParaRPr>
          </a:p>
          <a:p>
            <a:pPr>
              <a:spcBef>
                <a:spcPts val="0"/>
              </a:spcBef>
            </a:pPr>
            <a:r>
              <a:rPr lang="en-US" altLang="zh-CN" sz="2400" b="1" dirty="0" smtClean="0">
                <a:latin typeface="Times New Roman" panose="02020603050405020304" pitchFamily="18" charset="0"/>
                <a:cs typeface="Times New Roman" panose="02020603050405020304" pitchFamily="18" charset="0"/>
              </a:rPr>
              <a:t>B: </a:t>
            </a:r>
            <a:r>
              <a:rPr lang="zh-CN" altLang="en-US" sz="2400" b="1" dirty="0" smtClean="0">
                <a:latin typeface="Times New Roman" panose="02020603050405020304" pitchFamily="18" charset="0"/>
                <a:cs typeface="Times New Roman" panose="02020603050405020304" pitchFamily="18" charset="0"/>
              </a:rPr>
              <a:t>第二次</a:t>
            </a:r>
            <a:r>
              <a:rPr lang="zh-CN" altLang="en-US" sz="2400" b="1" dirty="0">
                <a:latin typeface="Times New Roman" panose="02020603050405020304" pitchFamily="18" charset="0"/>
                <a:cs typeface="Times New Roman" panose="02020603050405020304" pitchFamily="18" charset="0"/>
              </a:rPr>
              <a:t>抛硬币头朝上</a:t>
            </a:r>
            <a:r>
              <a:rPr lang="en-US" altLang="zh-CN" sz="2400" b="1" dirty="0" smtClean="0">
                <a:latin typeface="Times New Roman" panose="02020603050405020304" pitchFamily="18" charset="0"/>
                <a:cs typeface="Times New Roman" panose="02020603050405020304" pitchFamily="18" charset="0"/>
              </a:rPr>
              <a:t>.</a:t>
            </a:r>
          </a:p>
          <a:p>
            <a:pPr>
              <a:spcBef>
                <a:spcPts val="0"/>
              </a:spcBef>
            </a:pPr>
            <a:endParaRPr lang="en-US" altLang="zh-CN" sz="2400" b="1" dirty="0" smtClean="0">
              <a:latin typeface="Times New Roman" panose="02020603050405020304" pitchFamily="18" charset="0"/>
              <a:cs typeface="Times New Roman" panose="02020603050405020304" pitchFamily="18" charset="0"/>
            </a:endParaRPr>
          </a:p>
          <a:p>
            <a:pPr>
              <a:spcBef>
                <a:spcPts val="0"/>
              </a:spcBef>
            </a:pPr>
            <a:r>
              <a:rPr lang="en-US" altLang="zh-CN" sz="2400" b="1" dirty="0" smtClean="0">
                <a:latin typeface="Times New Roman" panose="02020603050405020304" pitchFamily="18" charset="0"/>
                <a:cs typeface="Times New Roman" panose="02020603050405020304" pitchFamily="18" charset="0"/>
              </a:rPr>
              <a:t>C: </a:t>
            </a:r>
            <a:r>
              <a:rPr lang="zh-CN" altLang="en-US" sz="2400" b="1" dirty="0" smtClean="0">
                <a:latin typeface="Times New Roman" panose="02020603050405020304" pitchFamily="18" charset="0"/>
                <a:cs typeface="Times New Roman" panose="02020603050405020304" pitchFamily="18" charset="0"/>
              </a:rPr>
              <a:t>你选择的是正常的硬币</a:t>
            </a:r>
            <a:r>
              <a:rPr lang="en-US" altLang="zh-CN" sz="2400" b="1" dirty="0" smtClean="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p:pic>
        <p:nvPicPr>
          <p:cNvPr id="6" name="Picture 2" descr="http://ed101.bu.edu/StudentDoc/Archives/spring05/jescott/us-one-half.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1295400"/>
            <a:ext cx="990600" cy="9524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udents.purchase.edu/e.didriksen-johnson/Programming%20Games/Class%20Projects/Coin%20Toss/flipping_coin.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9620" y="226629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he Two Headed Penny">
            <a:hlinkClick r:id="rId4"/>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2400" y="1295400"/>
            <a:ext cx="952500" cy="9525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4"/>
              <p:cNvSpPr txBox="1"/>
              <p:nvPr/>
            </p:nvSpPr>
            <p:spPr>
              <a:xfrm>
                <a:off x="762000" y="3897868"/>
                <a:ext cx="65064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0000"/>
                          </a:solidFill>
                          <a:latin typeface="Cambria Math"/>
                        </a:rPr>
                        <m:t>𝑷</m:t>
                      </m:r>
                      <m:d>
                        <m:dPr>
                          <m:ctrlPr>
                            <a:rPr lang="en-US" altLang="zh-CN" sz="2400" b="1" i="1" smtClean="0">
                              <a:solidFill>
                                <a:srgbClr val="000000"/>
                              </a:solidFill>
                              <a:latin typeface="Cambria Math" panose="02040503050406030204" pitchFamily="18" charset="0"/>
                            </a:rPr>
                          </m:ctrlPr>
                        </m:dPr>
                        <m:e>
                          <m:r>
                            <a:rPr lang="en-US" altLang="zh-CN" sz="2400" b="1" i="1" smtClean="0">
                              <a:solidFill>
                                <a:srgbClr val="000000"/>
                              </a:solidFill>
                              <a:latin typeface="Cambria Math"/>
                            </a:rPr>
                            <m:t>𝑨</m:t>
                          </m:r>
                        </m:e>
                      </m:d>
                      <m:r>
                        <a:rPr lang="en-US" altLang="zh-CN" sz="2400" b="1" i="1" smtClean="0">
                          <a:solidFill>
                            <a:srgbClr val="000000"/>
                          </a:solidFill>
                          <a:latin typeface="Cambria Math"/>
                        </a:rPr>
                        <m:t>=</m:t>
                      </m:r>
                      <m:r>
                        <a:rPr lang="en-US" altLang="zh-CN" sz="2400" b="1" i="1" smtClean="0">
                          <a:solidFill>
                            <a:srgbClr val="000000"/>
                          </a:solidFill>
                          <a:latin typeface="Cambria Math"/>
                        </a:rPr>
                        <m:t>𝑷</m:t>
                      </m:r>
                      <m:d>
                        <m:dPr>
                          <m:ctrlPr>
                            <a:rPr lang="en-US" altLang="zh-CN" sz="2400" b="1" i="1" smtClean="0">
                              <a:solidFill>
                                <a:srgbClr val="000000"/>
                              </a:solidFill>
                              <a:latin typeface="Cambria Math" panose="02040503050406030204" pitchFamily="18" charset="0"/>
                            </a:rPr>
                          </m:ctrlPr>
                        </m:dPr>
                        <m:e>
                          <m:r>
                            <a:rPr lang="en-US" altLang="zh-CN" sz="2400" b="1" i="1" smtClean="0">
                              <a:solidFill>
                                <a:srgbClr val="000000"/>
                              </a:solidFill>
                              <a:latin typeface="Cambria Math"/>
                            </a:rPr>
                            <m:t>𝑩</m:t>
                          </m:r>
                        </m:e>
                      </m:d>
                      <m:r>
                        <a:rPr lang="en-US" altLang="zh-CN" sz="2400" b="1" i="1" smtClean="0">
                          <a:solidFill>
                            <a:srgbClr val="000000"/>
                          </a:solidFill>
                          <a:latin typeface="Cambria Math"/>
                        </a:rPr>
                        <m:t>=</m:t>
                      </m:r>
                      <m:r>
                        <a:rPr lang="en-US" altLang="zh-CN" sz="2400" b="1" i="1" smtClean="0">
                          <a:solidFill>
                            <a:srgbClr val="FF0000"/>
                          </a:solidFill>
                          <a:latin typeface="Cambria Math"/>
                        </a:rPr>
                        <m:t>𝟎</m:t>
                      </m:r>
                      <m:r>
                        <a:rPr lang="en-US" altLang="zh-CN" sz="2400" b="1" i="1" smtClean="0">
                          <a:solidFill>
                            <a:srgbClr val="FF0000"/>
                          </a:solidFill>
                          <a:latin typeface="Cambria Math"/>
                        </a:rPr>
                        <m:t>.</m:t>
                      </m:r>
                      <m:r>
                        <a:rPr lang="en-US" altLang="zh-CN" sz="2400" b="1" i="1" smtClean="0">
                          <a:solidFill>
                            <a:srgbClr val="FF0000"/>
                          </a:solidFill>
                          <a:latin typeface="Cambria Math"/>
                        </a:rPr>
                        <m:t>𝟓</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𝟎</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𝟓</m:t>
                      </m:r>
                      <m:r>
                        <a:rPr lang="en-US" altLang="zh-CN" sz="2400" b="1" i="1" smtClean="0">
                          <a:solidFill>
                            <a:srgbClr val="000000"/>
                          </a:solidFill>
                          <a:latin typeface="Cambria Math"/>
                          <a:ea typeface="Cambria Math"/>
                        </a:rPr>
                        <m:t>+</m:t>
                      </m:r>
                      <m:r>
                        <a:rPr lang="en-US" altLang="zh-CN" sz="2400" b="1" i="1" smtClean="0">
                          <a:solidFill>
                            <a:srgbClr val="FF0000"/>
                          </a:solidFill>
                          <a:latin typeface="Cambria Math"/>
                          <a:ea typeface="Cambria Math"/>
                        </a:rPr>
                        <m:t>𝟎</m:t>
                      </m:r>
                      <m:r>
                        <a:rPr lang="en-US" altLang="zh-CN" sz="2400" b="1" i="1" smtClean="0">
                          <a:solidFill>
                            <a:srgbClr val="FF0000"/>
                          </a:solidFill>
                          <a:latin typeface="Cambria Math"/>
                          <a:ea typeface="Cambria Math"/>
                        </a:rPr>
                        <m:t>.</m:t>
                      </m:r>
                      <m:r>
                        <a:rPr lang="en-US" altLang="zh-CN" sz="2400" b="1" i="1" smtClean="0">
                          <a:solidFill>
                            <a:srgbClr val="FF0000"/>
                          </a:solidFill>
                          <a:latin typeface="Cambria Math"/>
                          <a:ea typeface="Cambria Math"/>
                        </a:rPr>
                        <m:t>𝟓</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𝟏</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𝟎</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𝟎</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𝟕𝟓</m:t>
                      </m:r>
                    </m:oMath>
                  </m:oMathPara>
                </a14:m>
                <a:endParaRPr lang="zh-CN" altLang="en-US" sz="2400" b="1"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9" name="TextBox 4"/>
              <p:cNvSpPr txBox="1">
                <a:spLocks noRot="1" noChangeAspect="1" noMove="1" noResize="1" noEditPoints="1" noAdjustHandles="1" noChangeArrowheads="1" noChangeShapeType="1" noTextEdit="1"/>
              </p:cNvSpPr>
              <p:nvPr/>
            </p:nvSpPr>
            <p:spPr>
              <a:xfrm>
                <a:off x="762000" y="3897868"/>
                <a:ext cx="6506461"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70254" y="4349260"/>
                <a:ext cx="6969024" cy="760914"/>
              </a:xfrm>
              <a:prstGeom prst="rect">
                <a:avLst/>
              </a:prstGeom>
              <a:noFill/>
            </p:spPr>
            <p:txBody>
              <a:bodyPr wrap="none" rtlCol="0">
                <a:spAutoFit/>
              </a:bodyPr>
              <a:lstStyle/>
              <a:p>
                <a14:m>
                  <m:oMath xmlns:m="http://schemas.openxmlformats.org/officeDocument/2006/math">
                    <m:r>
                      <a:rPr lang="en-US" altLang="zh-CN" sz="2400" b="1" i="1" smtClean="0">
                        <a:solidFill>
                          <a:srgbClr val="000000"/>
                        </a:solidFill>
                        <a:latin typeface="Cambria Math"/>
                      </a:rPr>
                      <m:t>𝑷</m:t>
                    </m:r>
                    <m:d>
                      <m:dPr>
                        <m:ctrlPr>
                          <a:rPr lang="en-US" altLang="zh-CN" sz="2400" b="1" i="1" smtClean="0">
                            <a:solidFill>
                              <a:srgbClr val="000000"/>
                            </a:solidFill>
                            <a:latin typeface="Cambria Math" panose="02040503050406030204" pitchFamily="18" charset="0"/>
                          </a:rPr>
                        </m:ctrlPr>
                      </m:dPr>
                      <m:e>
                        <m:r>
                          <a:rPr lang="en-US" altLang="zh-CN" sz="2400" b="1" i="1" smtClean="0">
                            <a:solidFill>
                              <a:srgbClr val="000000"/>
                            </a:solidFill>
                            <a:latin typeface="Cambria Math"/>
                          </a:rPr>
                          <m:t>𝑪</m:t>
                        </m:r>
                        <m:r>
                          <a:rPr lang="en-US" altLang="zh-CN" sz="2400" b="1" i="1" smtClean="0">
                            <a:solidFill>
                              <a:srgbClr val="000000"/>
                            </a:solidFill>
                            <a:latin typeface="Cambria Math"/>
                          </a:rPr>
                          <m:t>|</m:t>
                        </m:r>
                        <m:r>
                          <a:rPr lang="en-US" altLang="zh-CN" sz="2400" b="1" i="1" smtClean="0">
                            <a:solidFill>
                              <a:srgbClr val="000000"/>
                            </a:solidFill>
                            <a:latin typeface="Cambria Math"/>
                          </a:rPr>
                          <m:t>𝑨</m:t>
                        </m:r>
                      </m:e>
                    </m:d>
                    <m:r>
                      <a:rPr lang="en-US" altLang="zh-CN" sz="2400" b="1" i="1" smtClean="0">
                        <a:solidFill>
                          <a:srgbClr val="000000"/>
                        </a:solidFill>
                        <a:latin typeface="Cambria Math"/>
                        <a:ea typeface="Cambria Math"/>
                      </a:rPr>
                      <m:t>=</m:t>
                    </m:r>
                    <m:f>
                      <m:fPr>
                        <m:ctrlPr>
                          <a:rPr lang="en-US" altLang="zh-CN" sz="2400" b="1" i="1" smtClean="0">
                            <a:solidFill>
                              <a:srgbClr val="000000"/>
                            </a:solidFill>
                            <a:latin typeface="Cambria Math" panose="02040503050406030204" pitchFamily="18" charset="0"/>
                            <a:ea typeface="Cambria Math"/>
                          </a:rPr>
                        </m:ctrlPr>
                      </m:fPr>
                      <m:num>
                        <m:r>
                          <a:rPr lang="en-US" altLang="zh-CN" sz="2400" b="1" i="1" smtClean="0">
                            <a:solidFill>
                              <a:srgbClr val="000000"/>
                            </a:solidFill>
                            <a:latin typeface="Cambria Math"/>
                            <a:ea typeface="Cambria Math"/>
                          </a:rPr>
                          <m:t>𝑷</m:t>
                        </m:r>
                        <m:d>
                          <m:dPr>
                            <m:ctrlPr>
                              <a:rPr lang="en-US" altLang="zh-CN" sz="2400" b="1" i="1" smtClean="0">
                                <a:solidFill>
                                  <a:srgbClr val="000000"/>
                                </a:solidFill>
                                <a:latin typeface="Cambria Math" panose="02040503050406030204" pitchFamily="18" charset="0"/>
                                <a:ea typeface="Cambria Math"/>
                              </a:rPr>
                            </m:ctrlPr>
                          </m:dPr>
                          <m:e>
                            <m:r>
                              <a:rPr lang="en-US" altLang="zh-CN" sz="2400" b="1" i="1" smtClean="0">
                                <a:solidFill>
                                  <a:srgbClr val="000000"/>
                                </a:solidFill>
                                <a:latin typeface="Cambria Math"/>
                                <a:ea typeface="Cambria Math"/>
                              </a:rPr>
                              <m:t>𝑨</m:t>
                            </m:r>
                          </m:e>
                          <m:e>
                            <m:r>
                              <a:rPr lang="en-US" altLang="zh-CN" sz="2400" b="1" i="1" smtClean="0">
                                <a:solidFill>
                                  <a:srgbClr val="000000"/>
                                </a:solidFill>
                                <a:latin typeface="Cambria Math"/>
                                <a:ea typeface="Cambria Math"/>
                              </a:rPr>
                              <m:t>𝑪</m:t>
                            </m:r>
                          </m:e>
                        </m:d>
                        <m:r>
                          <a:rPr lang="en-US" altLang="zh-CN" sz="2400" b="1" i="1" smtClean="0">
                            <a:solidFill>
                              <a:srgbClr val="000000"/>
                            </a:solidFill>
                            <a:latin typeface="Cambria Math"/>
                            <a:ea typeface="Cambria Math"/>
                          </a:rPr>
                          <m:t>𝑷</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𝑪</m:t>
                        </m:r>
                        <m:r>
                          <a:rPr lang="en-US" altLang="zh-CN" sz="2400" b="1" i="1" smtClean="0">
                            <a:solidFill>
                              <a:srgbClr val="000000"/>
                            </a:solidFill>
                            <a:latin typeface="Cambria Math"/>
                            <a:ea typeface="Cambria Math"/>
                          </a:rPr>
                          <m:t>)</m:t>
                        </m:r>
                      </m:num>
                      <m:den>
                        <m:r>
                          <a:rPr lang="en-US" altLang="zh-CN" sz="2400" b="1" i="1" smtClean="0">
                            <a:solidFill>
                              <a:srgbClr val="000000"/>
                            </a:solidFill>
                            <a:latin typeface="Cambria Math"/>
                            <a:ea typeface="Cambria Math"/>
                          </a:rPr>
                          <m:t>𝑷</m:t>
                        </m:r>
                        <m:d>
                          <m:dPr>
                            <m:ctrlPr>
                              <a:rPr lang="en-US" altLang="zh-CN" sz="2400" b="1" i="1" smtClean="0">
                                <a:solidFill>
                                  <a:srgbClr val="000000"/>
                                </a:solidFill>
                                <a:latin typeface="Cambria Math" panose="02040503050406030204" pitchFamily="18" charset="0"/>
                                <a:ea typeface="Cambria Math"/>
                              </a:rPr>
                            </m:ctrlPr>
                          </m:dPr>
                          <m:e>
                            <m:r>
                              <a:rPr lang="en-US" altLang="zh-CN" sz="2400" b="1" i="1" smtClean="0">
                                <a:solidFill>
                                  <a:srgbClr val="000000"/>
                                </a:solidFill>
                                <a:latin typeface="Cambria Math"/>
                                <a:ea typeface="Cambria Math"/>
                              </a:rPr>
                              <m:t>𝑨</m:t>
                            </m:r>
                          </m:e>
                          <m:e>
                            <m:r>
                              <a:rPr lang="en-US" altLang="zh-CN" sz="2400" b="1" i="1" smtClean="0">
                                <a:solidFill>
                                  <a:srgbClr val="000000"/>
                                </a:solidFill>
                                <a:latin typeface="Cambria Math"/>
                                <a:ea typeface="Cambria Math"/>
                              </a:rPr>
                              <m:t>𝑪</m:t>
                            </m:r>
                          </m:e>
                        </m:d>
                        <m:r>
                          <a:rPr lang="en-US" altLang="zh-CN" sz="2400" b="1" i="1" smtClean="0">
                            <a:solidFill>
                              <a:srgbClr val="000000"/>
                            </a:solidFill>
                            <a:latin typeface="Cambria Math"/>
                            <a:ea typeface="Cambria Math"/>
                          </a:rPr>
                          <m:t>𝑷</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𝑪</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𝑷</m:t>
                        </m:r>
                        <m:d>
                          <m:dPr>
                            <m:ctrlPr>
                              <a:rPr lang="en-US" altLang="zh-CN" sz="2400" b="1" i="1" smtClean="0">
                                <a:solidFill>
                                  <a:srgbClr val="000000"/>
                                </a:solidFill>
                                <a:latin typeface="Cambria Math" panose="02040503050406030204" pitchFamily="18" charset="0"/>
                                <a:ea typeface="Cambria Math"/>
                              </a:rPr>
                            </m:ctrlPr>
                          </m:dPr>
                          <m:e>
                            <m:r>
                              <a:rPr lang="en-US" altLang="zh-CN" sz="2400" b="1" i="1" smtClean="0">
                                <a:solidFill>
                                  <a:srgbClr val="000000"/>
                                </a:solidFill>
                                <a:latin typeface="Cambria Math"/>
                                <a:ea typeface="Cambria Math"/>
                              </a:rPr>
                              <m:t>𝑨</m:t>
                            </m:r>
                          </m:e>
                          <m:e>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𝑪</m:t>
                            </m:r>
                          </m:e>
                        </m:d>
                        <m:r>
                          <a:rPr lang="en-US" altLang="zh-CN" sz="2400" b="1" i="1" smtClean="0">
                            <a:solidFill>
                              <a:srgbClr val="000000"/>
                            </a:solidFill>
                            <a:latin typeface="Cambria Math"/>
                            <a:ea typeface="Cambria Math"/>
                          </a:rPr>
                          <m:t>𝑷</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𝑪</m:t>
                        </m:r>
                        <m:r>
                          <a:rPr lang="en-US" altLang="zh-CN" sz="2400" b="1" i="1" smtClean="0">
                            <a:solidFill>
                              <a:srgbClr val="000000"/>
                            </a:solidFill>
                            <a:latin typeface="Cambria Math"/>
                            <a:ea typeface="Cambria Math"/>
                          </a:rPr>
                          <m:t>)</m:t>
                        </m:r>
                      </m:den>
                    </m:f>
                  </m:oMath>
                </a14:m>
                <a:r>
                  <a:rPr lang="en-US" altLang="zh-CN" sz="2400" b="1" dirty="0" smtClean="0">
                    <a:solidFill>
                      <a:srgbClr val="000000"/>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altLang="zh-CN" sz="2400" b="1" i="1">
                            <a:solidFill>
                              <a:srgbClr val="000000"/>
                            </a:solidFill>
                            <a:latin typeface="Cambria Math" panose="02040503050406030204" pitchFamily="18" charset="0"/>
                          </a:rPr>
                        </m:ctrlPr>
                      </m:fPr>
                      <m:num>
                        <m:r>
                          <a:rPr lang="en-US" altLang="zh-CN" sz="2400" b="1" i="1" smtClean="0">
                            <a:solidFill>
                              <a:srgbClr val="000000"/>
                            </a:solidFill>
                            <a:latin typeface="Cambria Math"/>
                          </a:rPr>
                          <m:t>𝟎</m:t>
                        </m:r>
                        <m:r>
                          <a:rPr lang="en-US" altLang="zh-CN" sz="2400" b="1" i="1" smtClean="0">
                            <a:solidFill>
                              <a:srgbClr val="000000"/>
                            </a:solidFill>
                            <a:latin typeface="Cambria Math"/>
                          </a:rPr>
                          <m:t>.</m:t>
                        </m:r>
                        <m:r>
                          <a:rPr lang="en-US" altLang="zh-CN" sz="2400" b="1" i="1" smtClean="0">
                            <a:solidFill>
                              <a:srgbClr val="000000"/>
                            </a:solidFill>
                            <a:latin typeface="Cambria Math"/>
                          </a:rPr>
                          <m:t>𝟓</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𝟎</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𝟓</m:t>
                        </m:r>
                      </m:num>
                      <m:den>
                        <m:r>
                          <a:rPr lang="en-US" altLang="zh-CN" sz="2400" b="1" i="1" smtClean="0">
                            <a:solidFill>
                              <a:srgbClr val="000000"/>
                            </a:solidFill>
                            <a:latin typeface="Cambria Math"/>
                          </a:rPr>
                          <m:t>𝟎</m:t>
                        </m:r>
                        <m:r>
                          <a:rPr lang="en-US" altLang="zh-CN" sz="2400" b="1" i="1" smtClean="0">
                            <a:solidFill>
                              <a:srgbClr val="000000"/>
                            </a:solidFill>
                            <a:latin typeface="Cambria Math"/>
                          </a:rPr>
                          <m:t>.</m:t>
                        </m:r>
                        <m:r>
                          <a:rPr lang="en-US" altLang="zh-CN" sz="2400" b="1" i="1" smtClean="0">
                            <a:solidFill>
                              <a:srgbClr val="000000"/>
                            </a:solidFill>
                            <a:latin typeface="Cambria Math"/>
                          </a:rPr>
                          <m:t>𝟓</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𝟎</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𝟓</m:t>
                        </m:r>
                        <m:r>
                          <a:rPr lang="en-US" altLang="zh-CN" sz="2400" b="1" i="1" smtClean="0">
                            <a:solidFill>
                              <a:srgbClr val="000000"/>
                            </a:solidFill>
                            <a:latin typeface="Cambria Math"/>
                          </a:rPr>
                          <m:t>+</m:t>
                        </m:r>
                        <m:r>
                          <a:rPr lang="en-US" altLang="zh-CN" sz="2400" b="1" i="1" smtClean="0">
                            <a:solidFill>
                              <a:srgbClr val="000000"/>
                            </a:solidFill>
                            <a:latin typeface="Cambria Math"/>
                          </a:rPr>
                          <m:t>𝟏</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𝟎</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𝟓</m:t>
                        </m:r>
                      </m:den>
                    </m:f>
                    <m:r>
                      <a:rPr lang="en-US" altLang="zh-CN" sz="2400" b="1" i="1" smtClean="0">
                        <a:solidFill>
                          <a:srgbClr val="000000"/>
                        </a:solidFill>
                        <a:latin typeface="Cambria Math"/>
                      </a:rPr>
                      <m:t>=</m:t>
                    </m:r>
                    <m:f>
                      <m:fPr>
                        <m:ctrlPr>
                          <a:rPr lang="en-US" altLang="zh-CN" sz="2400" b="1" i="1" smtClean="0">
                            <a:solidFill>
                              <a:srgbClr val="000000"/>
                            </a:solidFill>
                            <a:latin typeface="Cambria Math" panose="02040503050406030204" pitchFamily="18" charset="0"/>
                          </a:rPr>
                        </m:ctrlPr>
                      </m:fPr>
                      <m:num>
                        <m:r>
                          <a:rPr lang="en-US" altLang="zh-CN" sz="2400" b="1" i="1" smtClean="0">
                            <a:solidFill>
                              <a:srgbClr val="000000"/>
                            </a:solidFill>
                            <a:latin typeface="Cambria Math"/>
                          </a:rPr>
                          <m:t>𝟏</m:t>
                        </m:r>
                      </m:num>
                      <m:den>
                        <m:r>
                          <a:rPr lang="en-US" altLang="zh-CN" sz="2400" b="1" i="1" smtClean="0">
                            <a:solidFill>
                              <a:srgbClr val="000000"/>
                            </a:solidFill>
                            <a:latin typeface="Cambria Math"/>
                          </a:rPr>
                          <m:t>𝟑</m:t>
                        </m:r>
                      </m:den>
                    </m:f>
                  </m:oMath>
                </a14:m>
                <a:endParaRPr lang="zh-CN" altLang="en-US" sz="2400" b="1"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770254" y="4349260"/>
                <a:ext cx="6969024" cy="76091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38042" y="5029200"/>
                <a:ext cx="5749266" cy="7936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0000"/>
                          </a:solidFill>
                          <a:latin typeface="Cambria Math"/>
                        </a:rPr>
                        <m:t>𝑷</m:t>
                      </m:r>
                      <m:d>
                        <m:dPr>
                          <m:ctrlPr>
                            <a:rPr lang="en-US" altLang="zh-CN" sz="2400" b="1" i="1" smtClean="0">
                              <a:solidFill>
                                <a:srgbClr val="000000"/>
                              </a:solidFill>
                              <a:latin typeface="Cambria Math" panose="02040503050406030204" pitchFamily="18" charset="0"/>
                            </a:rPr>
                          </m:ctrlPr>
                        </m:dPr>
                        <m:e>
                          <m:r>
                            <a:rPr lang="en-US" altLang="zh-CN" sz="2400" b="1" i="1" smtClean="0">
                              <a:solidFill>
                                <a:srgbClr val="000000"/>
                              </a:solidFill>
                              <a:latin typeface="Cambria Math"/>
                            </a:rPr>
                            <m:t>𝑩</m:t>
                          </m:r>
                          <m:r>
                            <a:rPr lang="en-US" altLang="zh-CN" sz="2400" b="1" i="1" smtClean="0">
                              <a:solidFill>
                                <a:srgbClr val="000000"/>
                              </a:solidFill>
                              <a:latin typeface="Cambria Math"/>
                            </a:rPr>
                            <m:t>|</m:t>
                          </m:r>
                          <m:r>
                            <a:rPr lang="en-US" altLang="zh-CN" sz="2400" b="1" i="1" smtClean="0">
                              <a:solidFill>
                                <a:srgbClr val="000000"/>
                              </a:solidFill>
                              <a:latin typeface="Cambria Math"/>
                            </a:rPr>
                            <m:t>𝑨</m:t>
                          </m:r>
                        </m:e>
                      </m:d>
                      <m:r>
                        <a:rPr lang="en-US" altLang="zh-CN" sz="2400" b="1" i="1" smtClean="0">
                          <a:solidFill>
                            <a:srgbClr val="000000"/>
                          </a:solidFill>
                          <a:latin typeface="Cambria Math"/>
                        </a:rPr>
                        <m:t>=</m:t>
                      </m:r>
                      <m:f>
                        <m:fPr>
                          <m:ctrlPr>
                            <a:rPr lang="en-US" altLang="zh-CN" sz="2400" b="1" i="1" smtClean="0">
                              <a:solidFill>
                                <a:srgbClr val="FF0000"/>
                              </a:solidFill>
                              <a:latin typeface="Cambria Math" panose="02040503050406030204" pitchFamily="18" charset="0"/>
                            </a:rPr>
                          </m:ctrlPr>
                        </m:fPr>
                        <m:num>
                          <m:r>
                            <a:rPr lang="en-US" altLang="zh-CN" sz="2400" b="1" i="1" smtClean="0">
                              <a:solidFill>
                                <a:srgbClr val="FF0000"/>
                              </a:solidFill>
                              <a:latin typeface="Cambria Math"/>
                            </a:rPr>
                            <m:t>𝟏</m:t>
                          </m:r>
                        </m:num>
                        <m:den>
                          <m:r>
                            <a:rPr lang="en-US" altLang="zh-CN" sz="2400" b="1" i="1" smtClean="0">
                              <a:solidFill>
                                <a:srgbClr val="FF0000"/>
                              </a:solidFill>
                              <a:latin typeface="Cambria Math"/>
                            </a:rPr>
                            <m:t>𝟑</m:t>
                          </m:r>
                        </m:den>
                      </m:f>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𝟎</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𝟓</m:t>
                      </m:r>
                      <m:r>
                        <a:rPr lang="en-US" altLang="zh-CN" sz="2400" b="1" i="1" smtClean="0">
                          <a:solidFill>
                            <a:srgbClr val="000000"/>
                          </a:solidFill>
                          <a:latin typeface="Cambria Math"/>
                          <a:ea typeface="Cambria Math"/>
                        </a:rPr>
                        <m:t>+</m:t>
                      </m:r>
                      <m:f>
                        <m:fPr>
                          <m:ctrlPr>
                            <a:rPr lang="en-US" altLang="zh-CN" sz="2400" b="1" i="1" smtClean="0">
                              <a:solidFill>
                                <a:srgbClr val="FF0000"/>
                              </a:solidFill>
                              <a:latin typeface="Cambria Math" panose="02040503050406030204" pitchFamily="18" charset="0"/>
                              <a:ea typeface="Cambria Math"/>
                            </a:rPr>
                          </m:ctrlPr>
                        </m:fPr>
                        <m:num>
                          <m:r>
                            <a:rPr lang="en-US" altLang="zh-CN" sz="2400" b="1" i="1" smtClean="0">
                              <a:solidFill>
                                <a:srgbClr val="FF0000"/>
                              </a:solidFill>
                              <a:latin typeface="Cambria Math"/>
                              <a:ea typeface="Cambria Math"/>
                            </a:rPr>
                            <m:t>𝟐</m:t>
                          </m:r>
                        </m:num>
                        <m:den>
                          <m:r>
                            <a:rPr lang="en-US" altLang="zh-CN" sz="2400" b="1" i="1" smtClean="0">
                              <a:solidFill>
                                <a:srgbClr val="FF0000"/>
                              </a:solidFill>
                              <a:latin typeface="Cambria Math"/>
                              <a:ea typeface="Cambria Math"/>
                            </a:rPr>
                            <m:t>𝟑</m:t>
                          </m:r>
                        </m:den>
                      </m:f>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𝟏</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𝟎</m:t>
                      </m:r>
                      <m:r>
                        <a:rPr lang="en-US" altLang="zh-CN" sz="2400" b="1" i="1" smtClean="0">
                          <a:solidFill>
                            <a:srgbClr val="000000"/>
                          </a:solidFill>
                          <a:latin typeface="Cambria Math"/>
                          <a:ea typeface="Cambria Math"/>
                        </a:rPr>
                        <m:t>=</m:t>
                      </m:r>
                      <m:f>
                        <m:fPr>
                          <m:ctrlPr>
                            <a:rPr lang="en-US" altLang="zh-CN" sz="2400" b="1" i="1" smtClean="0">
                              <a:solidFill>
                                <a:srgbClr val="000000"/>
                              </a:solidFill>
                              <a:latin typeface="Cambria Math" panose="02040503050406030204" pitchFamily="18" charset="0"/>
                              <a:ea typeface="Cambria Math"/>
                            </a:rPr>
                          </m:ctrlPr>
                        </m:fPr>
                        <m:num>
                          <m:r>
                            <a:rPr lang="en-US" altLang="zh-CN" sz="2400" b="1" i="1" smtClean="0">
                              <a:solidFill>
                                <a:srgbClr val="000000"/>
                              </a:solidFill>
                              <a:latin typeface="Cambria Math"/>
                              <a:ea typeface="Cambria Math"/>
                            </a:rPr>
                            <m:t>𝟓</m:t>
                          </m:r>
                        </m:num>
                        <m:den>
                          <m:r>
                            <a:rPr lang="en-US" altLang="zh-CN" sz="2400" b="1" i="1" smtClean="0">
                              <a:solidFill>
                                <a:srgbClr val="000000"/>
                              </a:solidFill>
                              <a:latin typeface="Cambria Math"/>
                              <a:ea typeface="Cambria Math"/>
                            </a:rPr>
                            <m:t>𝟔</m:t>
                          </m:r>
                        </m:den>
                      </m:f>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𝑷</m:t>
                      </m:r>
                      <m:r>
                        <a:rPr lang="en-US" altLang="zh-CN" sz="2400" b="1" i="1" smtClean="0">
                          <a:solidFill>
                            <a:srgbClr val="000000"/>
                          </a:solidFill>
                          <a:latin typeface="Cambria Math"/>
                          <a:ea typeface="Cambria Math"/>
                        </a:rPr>
                        <m:t>(</m:t>
                      </m:r>
                      <m:r>
                        <a:rPr lang="en-US" altLang="zh-CN" sz="2400" b="1" i="1" smtClean="0">
                          <a:solidFill>
                            <a:srgbClr val="000000"/>
                          </a:solidFill>
                          <a:latin typeface="Cambria Math"/>
                          <a:ea typeface="Cambria Math"/>
                        </a:rPr>
                        <m:t>𝑩</m:t>
                      </m:r>
                      <m:r>
                        <a:rPr lang="en-US" altLang="zh-CN" sz="2400" b="1" i="1" smtClean="0">
                          <a:solidFill>
                            <a:srgbClr val="000000"/>
                          </a:solidFill>
                          <a:latin typeface="Cambria Math"/>
                          <a:ea typeface="Cambria Math"/>
                        </a:rPr>
                        <m:t>)</m:t>
                      </m:r>
                    </m:oMath>
                  </m:oMathPara>
                </a14:m>
                <a:endParaRPr lang="zh-CN" altLang="en-US" sz="2400" b="1"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38042" y="5029200"/>
                <a:ext cx="5749266" cy="7936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32484" y="5867400"/>
                <a:ext cx="382951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0000"/>
                          </a:solidFill>
                          <a:latin typeface="Cambria Math"/>
                        </a:rPr>
                        <m:t>𝑷</m:t>
                      </m:r>
                      <m:d>
                        <m:dPr>
                          <m:ctrlPr>
                            <a:rPr lang="en-US" altLang="zh-CN" sz="2400" b="1" i="1" smtClean="0">
                              <a:solidFill>
                                <a:srgbClr val="000000"/>
                              </a:solidFill>
                              <a:latin typeface="Cambria Math" panose="02040503050406030204" pitchFamily="18" charset="0"/>
                            </a:rPr>
                          </m:ctrlPr>
                        </m:dPr>
                        <m:e>
                          <m:r>
                            <a:rPr lang="en-US" altLang="zh-CN" sz="2400" b="1" i="1" smtClean="0">
                              <a:solidFill>
                                <a:srgbClr val="000000"/>
                              </a:solidFill>
                              <a:latin typeface="Cambria Math"/>
                            </a:rPr>
                            <m:t>𝑩</m:t>
                          </m:r>
                          <m:r>
                            <a:rPr lang="en-US" altLang="zh-CN" sz="2400" b="1" i="1" smtClean="0">
                              <a:solidFill>
                                <a:srgbClr val="000000"/>
                              </a:solidFill>
                              <a:latin typeface="Cambria Math"/>
                            </a:rPr>
                            <m:t>|</m:t>
                          </m:r>
                          <m:r>
                            <a:rPr lang="en-US" altLang="zh-CN" sz="2400" b="1" i="1" smtClean="0">
                              <a:solidFill>
                                <a:srgbClr val="000000"/>
                              </a:solidFill>
                              <a:latin typeface="Cambria Math"/>
                            </a:rPr>
                            <m:t>𝑨</m:t>
                          </m:r>
                          <m:r>
                            <a:rPr lang="en-US" altLang="zh-CN" sz="2400" b="1" i="1" smtClean="0">
                              <a:solidFill>
                                <a:srgbClr val="000000"/>
                              </a:solidFill>
                              <a:latin typeface="Cambria Math"/>
                            </a:rPr>
                            <m:t>,</m:t>
                          </m:r>
                          <m:r>
                            <a:rPr lang="en-US" altLang="zh-CN" sz="2400" b="1" i="1" smtClean="0">
                              <a:solidFill>
                                <a:srgbClr val="000000"/>
                              </a:solidFill>
                              <a:latin typeface="Cambria Math"/>
                            </a:rPr>
                            <m:t>𝑪</m:t>
                          </m:r>
                        </m:e>
                      </m:d>
                      <m:r>
                        <a:rPr lang="en-US" altLang="zh-CN" sz="2400" b="1" i="1" smtClean="0">
                          <a:solidFill>
                            <a:srgbClr val="000000"/>
                          </a:solidFill>
                          <a:latin typeface="Cambria Math"/>
                        </a:rPr>
                        <m:t>=</m:t>
                      </m:r>
                      <m:r>
                        <a:rPr lang="en-US" altLang="zh-CN" sz="2400" b="1" i="1" smtClean="0">
                          <a:solidFill>
                            <a:srgbClr val="000000"/>
                          </a:solidFill>
                          <a:latin typeface="Cambria Math"/>
                          <a:ea typeface="Cambria Math"/>
                        </a:rPr>
                        <m:t>𝑷</m:t>
                      </m:r>
                      <m:d>
                        <m:dPr>
                          <m:ctrlPr>
                            <a:rPr lang="en-US" altLang="zh-CN" sz="2400" b="1" i="1" smtClean="0">
                              <a:solidFill>
                                <a:srgbClr val="000000"/>
                              </a:solidFill>
                              <a:latin typeface="Cambria Math" panose="02040503050406030204" pitchFamily="18" charset="0"/>
                              <a:ea typeface="Cambria Math"/>
                            </a:rPr>
                          </m:ctrlPr>
                        </m:dPr>
                        <m:e>
                          <m:r>
                            <a:rPr lang="en-US" altLang="zh-CN" sz="2400" b="1" i="1" smtClean="0">
                              <a:solidFill>
                                <a:srgbClr val="000000"/>
                              </a:solidFill>
                              <a:latin typeface="Cambria Math"/>
                              <a:ea typeface="Cambria Math"/>
                            </a:rPr>
                            <m:t>𝑩</m:t>
                          </m:r>
                        </m:e>
                        <m:e>
                          <m:r>
                            <a:rPr lang="en-US" altLang="zh-CN" sz="2400" b="1" i="1" smtClean="0">
                              <a:solidFill>
                                <a:srgbClr val="000000"/>
                              </a:solidFill>
                              <a:latin typeface="Cambria Math"/>
                              <a:ea typeface="Cambria Math"/>
                            </a:rPr>
                            <m:t>𝑪</m:t>
                          </m:r>
                        </m:e>
                      </m:d>
                      <m:r>
                        <a:rPr lang="en-US" altLang="zh-CN" sz="2400" b="1" i="1" smtClean="0">
                          <a:solidFill>
                            <a:srgbClr val="000000"/>
                          </a:solidFill>
                          <a:latin typeface="Cambria Math"/>
                        </a:rPr>
                        <m:t>=</m:t>
                      </m:r>
                      <m:r>
                        <a:rPr lang="en-US" altLang="zh-CN" sz="2400" b="1" i="1" smtClean="0">
                          <a:solidFill>
                            <a:srgbClr val="000000"/>
                          </a:solidFill>
                          <a:latin typeface="Cambria Math"/>
                        </a:rPr>
                        <m:t>𝟎</m:t>
                      </m:r>
                      <m:r>
                        <a:rPr lang="en-US" altLang="zh-CN" sz="2400" b="1" i="1" smtClean="0">
                          <a:solidFill>
                            <a:srgbClr val="000000"/>
                          </a:solidFill>
                          <a:latin typeface="Cambria Math"/>
                        </a:rPr>
                        <m:t>.</m:t>
                      </m:r>
                      <m:r>
                        <a:rPr lang="en-US" altLang="zh-CN" sz="2400" b="1" i="1" smtClean="0">
                          <a:solidFill>
                            <a:srgbClr val="000000"/>
                          </a:solidFill>
                          <a:latin typeface="Cambria Math"/>
                        </a:rPr>
                        <m:t>𝟓</m:t>
                      </m:r>
                    </m:oMath>
                  </m:oMathPara>
                </a14:m>
                <a:endParaRPr lang="zh-CN" altLang="en-US" sz="2400" b="1"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732484" y="5867400"/>
                <a:ext cx="3829510" cy="461665"/>
              </a:xfrm>
              <a:prstGeom prst="rect">
                <a:avLst/>
              </a:prstGeom>
              <a:blipFill>
                <a:blip r:embed="rId9"/>
                <a:stretch>
                  <a:fillRect b="-18667"/>
                </a:stretch>
              </a:blipFill>
            </p:spPr>
            <p:txBody>
              <a:bodyPr/>
              <a:lstStyle/>
              <a:p>
                <a:r>
                  <a:rPr lang="zh-CN" altLang="en-US">
                    <a:noFill/>
                  </a:rPr>
                  <a:t> </a:t>
                </a:r>
              </a:p>
            </p:txBody>
          </p:sp>
        </mc:Fallback>
      </mc:AlternateContent>
      <p:cxnSp>
        <p:nvCxnSpPr>
          <p:cNvPr id="13" name="直接连接符 12"/>
          <p:cNvCxnSpPr/>
          <p:nvPr/>
        </p:nvCxnSpPr>
        <p:spPr>
          <a:xfrm>
            <a:off x="838200" y="6324600"/>
            <a:ext cx="2590800" cy="0"/>
          </a:xfrm>
          <a:prstGeom prst="lin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8"/>
          <p:cNvSpPr txBox="1"/>
          <p:nvPr/>
        </p:nvSpPr>
        <p:spPr>
          <a:xfrm>
            <a:off x="6477000" y="5255441"/>
            <a:ext cx="2401619" cy="461665"/>
          </a:xfrm>
          <a:prstGeom prst="rect">
            <a:avLst/>
          </a:prstGeom>
          <a:noFill/>
        </p:spPr>
        <p:txBody>
          <a:bodyPr wrap="none" rtlCol="0">
            <a:spAutoFit/>
          </a:bodyPr>
          <a:lstStyle/>
          <a:p>
            <a:r>
              <a:rPr lang="en-US" altLang="zh-CN" sz="2400" b="1" dirty="0" smtClean="0">
                <a:solidFill>
                  <a:srgbClr val="FF0000"/>
                </a:solidFill>
                <a:latin typeface="Times New Roman" panose="02020603050405020304" pitchFamily="18" charset="0"/>
                <a:cs typeface="Times New Roman" panose="02020603050405020304" pitchFamily="18" charset="0"/>
              </a:rPr>
              <a:t>Not Independent</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15" name="TextBox 16"/>
          <p:cNvSpPr txBox="1"/>
          <p:nvPr/>
        </p:nvSpPr>
        <p:spPr>
          <a:xfrm>
            <a:off x="5235524" y="5867400"/>
            <a:ext cx="3717684" cy="461665"/>
          </a:xfrm>
          <a:prstGeom prst="rect">
            <a:avLst/>
          </a:prstGeom>
          <a:noFill/>
        </p:spPr>
        <p:txBody>
          <a:bodyPr wrap="none" rtlCol="0">
            <a:spAutoFit/>
          </a:bodyPr>
          <a:lstStyle/>
          <a:p>
            <a:r>
              <a:rPr lang="en-US" altLang="zh-CN" sz="2400" b="1" dirty="0" smtClean="0">
                <a:solidFill>
                  <a:srgbClr val="FF0000"/>
                </a:solidFill>
                <a:latin typeface="Times New Roman" panose="02020603050405020304" pitchFamily="18" charset="0"/>
                <a:cs typeface="Times New Roman" panose="02020603050405020304" pitchFamily="18" charset="0"/>
              </a:rPr>
              <a:t>Conditionally Independent</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16" name="文本框 7"/>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朴素贝叶斯</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4544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85DF0FA-DEF9-42A2-8896-DEA35686B207}"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18</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graphicFrame>
        <p:nvGraphicFramePr>
          <p:cNvPr id="5" name="Object 5"/>
          <p:cNvGraphicFramePr>
            <a:graphicFrameLocks noChangeAspect="1"/>
          </p:cNvGraphicFramePr>
          <p:nvPr>
            <p:extLst>
              <p:ext uri="{D42A27DB-BD31-4B8C-83A1-F6EECF244321}">
                <p14:modId xmlns:p14="http://schemas.microsoft.com/office/powerpoint/2010/main" val="821031257"/>
              </p:ext>
            </p:extLst>
          </p:nvPr>
        </p:nvGraphicFramePr>
        <p:xfrm>
          <a:off x="1128712" y="2182813"/>
          <a:ext cx="1843088" cy="935037"/>
        </p:xfrm>
        <a:graphic>
          <a:graphicData uri="http://schemas.openxmlformats.org/presentationml/2006/ole">
            <mc:AlternateContent xmlns:mc="http://schemas.openxmlformats.org/markup-compatibility/2006">
              <mc:Choice xmlns:v="urn:schemas-microsoft-com:vml" Requires="v">
                <p:oleObj spid="_x0000_s36909" name="公式" r:id="rId3" imgW="850680" imgH="431640" progId="Equation.3">
                  <p:embed/>
                </p:oleObj>
              </mc:Choice>
              <mc:Fallback>
                <p:oleObj name="公式" r:id="rId3" imgW="850680" imgH="431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8712" y="2182813"/>
                        <a:ext cx="1843088" cy="935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6"/>
          <p:cNvSpPr txBox="1"/>
          <p:nvPr/>
        </p:nvSpPr>
        <p:spPr>
          <a:xfrm>
            <a:off x="3215762" y="2050166"/>
            <a:ext cx="5798575" cy="1200329"/>
          </a:xfrm>
          <a:prstGeom prst="rect">
            <a:avLst/>
          </a:prstGeom>
          <a:noFill/>
        </p:spPr>
        <p:txBody>
          <a:bodyPr wrap="none" rtlCol="0">
            <a:spAutoFit/>
          </a:bodyPr>
          <a:lstStyle/>
          <a:p>
            <a:r>
              <a:rPr lang="en-US" sz="2400" b="1" dirty="0" err="1" smtClean="0">
                <a:latin typeface="Times New Roman" panose="02020603050405020304" pitchFamily="18" charset="0"/>
                <a:cs typeface="Times New Roman" panose="02020603050405020304" pitchFamily="18" charset="0"/>
              </a:rPr>
              <a:t>Cov</a:t>
            </a:r>
            <a:r>
              <a:rPr lang="en-US" sz="2400" b="1" dirty="0" smtClean="0">
                <a:latin typeface="Times New Roman" panose="02020603050405020304" pitchFamily="18" charset="0"/>
                <a:cs typeface="Times New Roman" panose="02020603050405020304" pitchFamily="18" charset="0"/>
              </a:rPr>
              <a:t> (X,Y)=0  </a:t>
            </a:r>
            <a:r>
              <a:rPr lang="en-US" sz="2400" b="1" dirty="0" smtClean="0">
                <a:latin typeface="Times New Roman" panose="02020603050405020304" pitchFamily="18" charset="0"/>
                <a:cs typeface="Times New Roman" panose="02020603050405020304" pitchFamily="18" charset="0"/>
                <a:sym typeface="Wingdings" pitchFamily="2" charset="2"/>
              </a:rPr>
              <a:t> X and Y are </a:t>
            </a:r>
            <a:r>
              <a:rPr lang="en-US" sz="2400" b="1" dirty="0" smtClean="0">
                <a:solidFill>
                  <a:srgbClr val="FF0000"/>
                </a:solidFill>
                <a:latin typeface="Times New Roman" panose="02020603050405020304" pitchFamily="18" charset="0"/>
                <a:cs typeface="Times New Roman" panose="02020603050405020304" pitchFamily="18" charset="0"/>
                <a:sym typeface="Wingdings" pitchFamily="2" charset="2"/>
              </a:rPr>
              <a:t>uncorrelated.</a:t>
            </a:r>
          </a:p>
          <a:p>
            <a:endParaRPr lang="en-US" sz="2400" b="1" dirty="0" smtClean="0">
              <a:latin typeface="Times New Roman" panose="02020603050405020304" pitchFamily="18" charset="0"/>
              <a:cs typeface="Times New Roman" panose="02020603050405020304" pitchFamily="18" charset="0"/>
              <a:sym typeface="Wingdings" pitchFamily="2" charset="2"/>
            </a:endParaRPr>
          </a:p>
          <a:p>
            <a:r>
              <a:rPr lang="en-US" sz="2400" b="1" dirty="0" smtClean="0">
                <a:latin typeface="Times New Roman" panose="02020603050405020304" pitchFamily="18" charset="0"/>
                <a:cs typeface="Times New Roman" panose="02020603050405020304" pitchFamily="18" charset="0"/>
                <a:sym typeface="Wingdings" pitchFamily="2" charset="2"/>
              </a:rPr>
              <a:t>However, Y is </a:t>
            </a:r>
            <a:r>
              <a:rPr lang="en-US" sz="2400" b="1" dirty="0" smtClean="0">
                <a:solidFill>
                  <a:srgbClr val="FF0000"/>
                </a:solidFill>
                <a:latin typeface="Times New Roman" panose="02020603050405020304" pitchFamily="18" charset="0"/>
                <a:cs typeface="Times New Roman" panose="02020603050405020304" pitchFamily="18" charset="0"/>
                <a:sym typeface="Wingdings" pitchFamily="2" charset="2"/>
              </a:rPr>
              <a:t>completely determined </a:t>
            </a:r>
            <a:r>
              <a:rPr lang="en-US" sz="2400" b="1" dirty="0" smtClean="0">
                <a:latin typeface="Times New Roman" panose="02020603050405020304" pitchFamily="18" charset="0"/>
                <a:cs typeface="Times New Roman" panose="02020603050405020304" pitchFamily="18" charset="0"/>
                <a:sym typeface="Wingdings" pitchFamily="2" charset="2"/>
              </a:rPr>
              <a:t>by X</a:t>
            </a:r>
            <a:r>
              <a:rPr lang="en-US" dirty="0" smtClean="0">
                <a:sym typeface="Wingdings" pitchFamily="2" charset="2"/>
              </a:rPr>
              <a:t>.</a:t>
            </a:r>
            <a:endParaRPr lang="en-US" dirty="0"/>
          </a:p>
        </p:txBody>
      </p:sp>
      <p:graphicFrame>
        <p:nvGraphicFramePr>
          <p:cNvPr id="7" name="Table 8"/>
          <p:cNvGraphicFramePr>
            <a:graphicFrameLocks noGrp="1"/>
          </p:cNvGraphicFramePr>
          <p:nvPr>
            <p:extLst>
              <p:ext uri="{D42A27DB-BD31-4B8C-83A1-F6EECF244321}">
                <p14:modId xmlns:p14="http://schemas.microsoft.com/office/powerpoint/2010/main" val="3275832502"/>
              </p:ext>
            </p:extLst>
          </p:nvPr>
        </p:nvGraphicFramePr>
        <p:xfrm>
          <a:off x="1143000" y="3200400"/>
          <a:ext cx="2286000" cy="292608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332740">
                <a:tc>
                  <a:txBody>
                    <a:bodyPr/>
                    <a:lstStyle/>
                    <a:p>
                      <a:pPr algn="ctr"/>
                      <a:r>
                        <a:rPr lang="en-US" dirty="0" smtClean="0"/>
                        <a:t>X</a:t>
                      </a:r>
                      <a:endParaRPr lang="en-US" dirty="0"/>
                    </a:p>
                  </a:txBody>
                  <a:tcPr/>
                </a:tc>
                <a:tc>
                  <a:txBody>
                    <a:bodyPr/>
                    <a:lstStyle/>
                    <a:p>
                      <a:pPr algn="ctr"/>
                      <a:r>
                        <a:rPr lang="en-US" dirty="0" smtClean="0"/>
                        <a:t>Y</a:t>
                      </a:r>
                      <a:endParaRPr lang="en-US" dirty="0"/>
                    </a:p>
                  </a:txBody>
                  <a:tcPr/>
                </a:tc>
                <a:extLst>
                  <a:ext uri="{0D108BD9-81ED-4DB2-BD59-A6C34878D82A}">
                    <a16:rowId xmlns:a16="http://schemas.microsoft.com/office/drawing/2014/main" val="10000"/>
                  </a:ext>
                </a:extLst>
              </a:tr>
              <a:tr h="332740">
                <a:tc>
                  <a:txBody>
                    <a:bodyPr/>
                    <a:lstStyle/>
                    <a:p>
                      <a:pPr algn="ctr"/>
                      <a:r>
                        <a:rPr lang="en-US" dirty="0" smtClean="0"/>
                        <a:t>1</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val="10001"/>
                  </a:ext>
                </a:extLst>
              </a:tr>
              <a:tr h="332740">
                <a:tc>
                  <a:txBody>
                    <a:bodyPr/>
                    <a:lstStyle/>
                    <a:p>
                      <a:pPr algn="ctr"/>
                      <a:r>
                        <a:rPr lang="en-US" dirty="0" smtClean="0"/>
                        <a:t>0.5</a:t>
                      </a:r>
                      <a:endParaRPr lang="en-US" dirty="0"/>
                    </a:p>
                  </a:txBody>
                  <a:tcPr/>
                </a:tc>
                <a:tc>
                  <a:txBody>
                    <a:bodyPr/>
                    <a:lstStyle/>
                    <a:p>
                      <a:pPr algn="ctr"/>
                      <a:r>
                        <a:rPr lang="en-US" dirty="0" smtClean="0"/>
                        <a:t>0.25</a:t>
                      </a:r>
                      <a:endParaRPr lang="en-US" dirty="0"/>
                    </a:p>
                  </a:txBody>
                  <a:tcPr/>
                </a:tc>
                <a:extLst>
                  <a:ext uri="{0D108BD9-81ED-4DB2-BD59-A6C34878D82A}">
                    <a16:rowId xmlns:a16="http://schemas.microsoft.com/office/drawing/2014/main" val="10002"/>
                  </a:ext>
                </a:extLst>
              </a:tr>
              <a:tr h="332740">
                <a:tc>
                  <a:txBody>
                    <a:bodyPr/>
                    <a:lstStyle/>
                    <a:p>
                      <a:pPr algn="ctr"/>
                      <a:r>
                        <a:rPr lang="en-US" dirty="0" smtClean="0"/>
                        <a:t>0.2</a:t>
                      </a:r>
                      <a:endParaRPr lang="en-US" dirty="0"/>
                    </a:p>
                  </a:txBody>
                  <a:tcPr/>
                </a:tc>
                <a:tc>
                  <a:txBody>
                    <a:bodyPr/>
                    <a:lstStyle/>
                    <a:p>
                      <a:pPr algn="ctr"/>
                      <a:r>
                        <a:rPr lang="en-US" dirty="0" smtClean="0"/>
                        <a:t>0.04</a:t>
                      </a:r>
                      <a:endParaRPr lang="en-US" dirty="0"/>
                    </a:p>
                  </a:txBody>
                  <a:tcPr/>
                </a:tc>
                <a:extLst>
                  <a:ext uri="{0D108BD9-81ED-4DB2-BD59-A6C34878D82A}">
                    <a16:rowId xmlns:a16="http://schemas.microsoft.com/office/drawing/2014/main" val="10003"/>
                  </a:ext>
                </a:extLst>
              </a:tr>
              <a:tr h="332740">
                <a:tc>
                  <a:txBody>
                    <a:bodyPr/>
                    <a:lstStyle/>
                    <a:p>
                      <a:pPr algn="ctr"/>
                      <a:r>
                        <a:rPr lang="en-US" dirty="0" smtClean="0"/>
                        <a:t>0</a:t>
                      </a:r>
                      <a:endParaRPr lang="en-US" dirty="0"/>
                    </a:p>
                  </a:txBody>
                  <a:tcPr/>
                </a:tc>
                <a:tc>
                  <a:txBody>
                    <a:bodyPr/>
                    <a:lstStyle/>
                    <a:p>
                      <a:pPr algn="ctr"/>
                      <a:r>
                        <a:rPr lang="en-US" dirty="0" smtClean="0"/>
                        <a:t>0</a:t>
                      </a:r>
                      <a:endParaRPr lang="en-US" dirty="0"/>
                    </a:p>
                  </a:txBody>
                  <a:tcPr/>
                </a:tc>
                <a:extLst>
                  <a:ext uri="{0D108BD9-81ED-4DB2-BD59-A6C34878D82A}">
                    <a16:rowId xmlns:a16="http://schemas.microsoft.com/office/drawing/2014/main" val="10004"/>
                  </a:ext>
                </a:extLst>
              </a:tr>
              <a:tr h="332740">
                <a:tc>
                  <a:txBody>
                    <a:bodyPr/>
                    <a:lstStyle/>
                    <a:p>
                      <a:pPr algn="ctr"/>
                      <a:r>
                        <a:rPr lang="en-US" dirty="0" smtClean="0"/>
                        <a:t>-0.2</a:t>
                      </a:r>
                      <a:endParaRPr lang="en-US" dirty="0"/>
                    </a:p>
                  </a:txBody>
                  <a:tcPr/>
                </a:tc>
                <a:tc>
                  <a:txBody>
                    <a:bodyPr/>
                    <a:lstStyle/>
                    <a:p>
                      <a:pPr algn="ctr"/>
                      <a:r>
                        <a:rPr lang="en-US" dirty="0" smtClean="0"/>
                        <a:t>0.04</a:t>
                      </a:r>
                      <a:endParaRPr lang="en-US" dirty="0"/>
                    </a:p>
                  </a:txBody>
                  <a:tcPr/>
                </a:tc>
                <a:extLst>
                  <a:ext uri="{0D108BD9-81ED-4DB2-BD59-A6C34878D82A}">
                    <a16:rowId xmlns:a16="http://schemas.microsoft.com/office/drawing/2014/main" val="10005"/>
                  </a:ext>
                </a:extLst>
              </a:tr>
              <a:tr h="332740">
                <a:tc>
                  <a:txBody>
                    <a:bodyPr/>
                    <a:lstStyle/>
                    <a:p>
                      <a:pPr algn="ctr"/>
                      <a:r>
                        <a:rPr lang="en-US" dirty="0" smtClean="0"/>
                        <a:t>-0.5</a:t>
                      </a:r>
                      <a:endParaRPr lang="en-US" dirty="0"/>
                    </a:p>
                  </a:txBody>
                  <a:tcPr/>
                </a:tc>
                <a:tc>
                  <a:txBody>
                    <a:bodyPr/>
                    <a:lstStyle/>
                    <a:p>
                      <a:pPr algn="ctr"/>
                      <a:r>
                        <a:rPr lang="en-US" dirty="0" smtClean="0"/>
                        <a:t>0.25</a:t>
                      </a:r>
                      <a:endParaRPr lang="en-US" dirty="0"/>
                    </a:p>
                  </a:txBody>
                  <a:tcPr/>
                </a:tc>
                <a:extLst>
                  <a:ext uri="{0D108BD9-81ED-4DB2-BD59-A6C34878D82A}">
                    <a16:rowId xmlns:a16="http://schemas.microsoft.com/office/drawing/2014/main" val="10006"/>
                  </a:ext>
                </a:extLst>
              </a:tr>
              <a:tr h="332740">
                <a:tc>
                  <a:txBody>
                    <a:bodyPr/>
                    <a:lstStyle/>
                    <a:p>
                      <a:pPr algn="ctr"/>
                      <a:r>
                        <a:rPr lang="en-US" dirty="0" smtClean="0"/>
                        <a:t>-1</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val="10007"/>
                  </a:ext>
                </a:extLst>
              </a:tr>
            </a:tbl>
          </a:graphicData>
        </a:graphic>
      </p:graphicFrame>
      <mc:AlternateContent xmlns:mc="http://schemas.openxmlformats.org/markup-compatibility/2006" xmlns:a14="http://schemas.microsoft.com/office/drawing/2010/main">
        <mc:Choice Requires="a14">
          <p:sp>
            <p:nvSpPr>
              <p:cNvPr id="8" name="TextBox 2"/>
              <p:cNvSpPr txBox="1"/>
              <p:nvPr/>
            </p:nvSpPr>
            <p:spPr>
              <a:xfrm>
                <a:off x="1905000" y="1155800"/>
                <a:ext cx="5257800" cy="777842"/>
              </a:xfrm>
              <a:prstGeom prst="rect">
                <a:avLst/>
              </a:prstGeom>
              <a:noFill/>
              <a:ln w="19050">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rgbClr val="000000"/>
                              </a:solidFill>
                              <a:latin typeface="Cambria Math" panose="02040503050406030204" pitchFamily="18" charset="0"/>
                            </a:rPr>
                          </m:ctrlPr>
                        </m:sSubPr>
                        <m:e>
                          <m:r>
                            <a:rPr lang="zh-CN" altLang="en-US" sz="2000" i="1" smtClean="0">
                              <a:solidFill>
                                <a:srgbClr val="000000"/>
                              </a:solidFill>
                              <a:latin typeface="Cambria Math"/>
                            </a:rPr>
                            <m:t>𝜌</m:t>
                          </m:r>
                        </m:e>
                        <m:sub>
                          <m:r>
                            <a:rPr lang="en-US" altLang="zh-CN" sz="2000" b="0" i="1" smtClean="0">
                              <a:solidFill>
                                <a:srgbClr val="000000"/>
                              </a:solidFill>
                              <a:latin typeface="Cambria Math"/>
                            </a:rPr>
                            <m:t>𝑋</m:t>
                          </m:r>
                          <m:r>
                            <a:rPr lang="en-US" altLang="zh-CN" sz="2000" b="0" i="1" smtClean="0">
                              <a:solidFill>
                                <a:srgbClr val="000000"/>
                              </a:solidFill>
                              <a:latin typeface="Cambria Math"/>
                            </a:rPr>
                            <m:t>,</m:t>
                          </m:r>
                          <m:r>
                            <a:rPr lang="en-US" altLang="zh-CN" sz="2000" b="0" i="1" smtClean="0">
                              <a:solidFill>
                                <a:srgbClr val="000000"/>
                              </a:solidFill>
                              <a:latin typeface="Cambria Math"/>
                            </a:rPr>
                            <m:t>𝑌</m:t>
                          </m:r>
                        </m:sub>
                      </m:sSub>
                      <m:r>
                        <a:rPr lang="en-US" altLang="zh-CN" sz="2000" b="0" i="1" smtClean="0">
                          <a:solidFill>
                            <a:srgbClr val="000000"/>
                          </a:solidFill>
                          <a:latin typeface="Cambria Math"/>
                        </a:rPr>
                        <m:t>=</m:t>
                      </m:r>
                      <m:f>
                        <m:fPr>
                          <m:ctrlPr>
                            <a:rPr lang="en-US" altLang="zh-CN" sz="2000" b="0" i="1" smtClean="0">
                              <a:solidFill>
                                <a:srgbClr val="000000"/>
                              </a:solidFill>
                              <a:latin typeface="Cambria Math" panose="02040503050406030204" pitchFamily="18" charset="0"/>
                            </a:rPr>
                          </m:ctrlPr>
                        </m:fPr>
                        <m:num>
                          <m:r>
                            <a:rPr lang="en-US" altLang="zh-CN" sz="2000" b="0" i="1" smtClean="0">
                              <a:solidFill>
                                <a:srgbClr val="000000"/>
                              </a:solidFill>
                              <a:latin typeface="Cambria Math"/>
                            </a:rPr>
                            <m:t>𝑐𝑜𝑣</m:t>
                          </m:r>
                          <m:d>
                            <m:dPr>
                              <m:ctrlPr>
                                <a:rPr lang="en-US" altLang="zh-CN" sz="2000" b="0" i="1" smtClean="0">
                                  <a:solidFill>
                                    <a:srgbClr val="000000"/>
                                  </a:solidFill>
                                  <a:latin typeface="Cambria Math" panose="02040503050406030204" pitchFamily="18" charset="0"/>
                                </a:rPr>
                              </m:ctrlPr>
                            </m:dPr>
                            <m:e>
                              <m:r>
                                <a:rPr lang="en-US" altLang="zh-CN" sz="2000" b="0" i="1" smtClean="0">
                                  <a:solidFill>
                                    <a:srgbClr val="000000"/>
                                  </a:solidFill>
                                  <a:latin typeface="Cambria Math"/>
                                </a:rPr>
                                <m:t>𝑋</m:t>
                              </m:r>
                              <m:r>
                                <a:rPr lang="en-US" altLang="zh-CN" sz="2000" b="0" i="1" smtClean="0">
                                  <a:solidFill>
                                    <a:srgbClr val="000000"/>
                                  </a:solidFill>
                                  <a:latin typeface="Cambria Math"/>
                                </a:rPr>
                                <m:t>,</m:t>
                              </m:r>
                              <m:r>
                                <a:rPr lang="en-US" altLang="zh-CN" sz="2000" b="0" i="1" smtClean="0">
                                  <a:solidFill>
                                    <a:srgbClr val="000000"/>
                                  </a:solidFill>
                                  <a:latin typeface="Cambria Math"/>
                                </a:rPr>
                                <m:t>𝑌</m:t>
                              </m:r>
                            </m:e>
                          </m:d>
                        </m:num>
                        <m:den>
                          <m:sSub>
                            <m:sSubPr>
                              <m:ctrlPr>
                                <a:rPr lang="en-US" altLang="zh-CN" sz="2000" b="0" i="1" smtClean="0">
                                  <a:solidFill>
                                    <a:srgbClr val="000000"/>
                                  </a:solidFill>
                                  <a:latin typeface="Cambria Math" panose="02040503050406030204" pitchFamily="18" charset="0"/>
                                </a:rPr>
                              </m:ctrlPr>
                            </m:sSubPr>
                            <m:e>
                              <m:r>
                                <a:rPr lang="zh-CN" altLang="en-US" sz="2000" b="0" i="1" smtClean="0">
                                  <a:solidFill>
                                    <a:srgbClr val="000000"/>
                                  </a:solidFill>
                                  <a:latin typeface="Cambria Math"/>
                                </a:rPr>
                                <m:t>𝜎</m:t>
                              </m:r>
                            </m:e>
                            <m:sub>
                              <m:r>
                                <a:rPr lang="en-US" altLang="zh-CN" sz="2000" b="0" i="1" smtClean="0">
                                  <a:solidFill>
                                    <a:srgbClr val="000000"/>
                                  </a:solidFill>
                                  <a:latin typeface="Cambria Math"/>
                                </a:rPr>
                                <m:t>𝑋</m:t>
                              </m:r>
                            </m:sub>
                          </m:sSub>
                          <m:sSub>
                            <m:sSubPr>
                              <m:ctrlPr>
                                <a:rPr lang="en-US" altLang="zh-CN" sz="2000" b="0" i="1" smtClean="0">
                                  <a:solidFill>
                                    <a:srgbClr val="000000"/>
                                  </a:solidFill>
                                  <a:latin typeface="Cambria Math" panose="02040503050406030204" pitchFamily="18" charset="0"/>
                                </a:rPr>
                              </m:ctrlPr>
                            </m:sSubPr>
                            <m:e>
                              <m:r>
                                <a:rPr lang="zh-CN" altLang="en-US" sz="2000" b="0" i="1" smtClean="0">
                                  <a:solidFill>
                                    <a:srgbClr val="000000"/>
                                  </a:solidFill>
                                  <a:latin typeface="Cambria Math"/>
                                </a:rPr>
                                <m:t>𝜎</m:t>
                              </m:r>
                            </m:e>
                            <m:sub>
                              <m:r>
                                <a:rPr lang="en-US" altLang="zh-CN" sz="2000" b="0" i="1" smtClean="0">
                                  <a:solidFill>
                                    <a:srgbClr val="000000"/>
                                  </a:solidFill>
                                  <a:latin typeface="Cambria Math"/>
                                </a:rPr>
                                <m:t>𝑌</m:t>
                              </m:r>
                            </m:sub>
                          </m:sSub>
                        </m:den>
                      </m:f>
                      <m:r>
                        <a:rPr lang="en-US" altLang="zh-CN" sz="2000" b="0" i="1" smtClean="0">
                          <a:solidFill>
                            <a:srgbClr val="000000"/>
                          </a:solidFill>
                          <a:latin typeface="Cambria Math"/>
                        </a:rPr>
                        <m:t>=</m:t>
                      </m:r>
                      <m:f>
                        <m:fPr>
                          <m:ctrlPr>
                            <a:rPr lang="en-US" altLang="zh-CN" sz="2000" b="0" i="1" smtClean="0">
                              <a:solidFill>
                                <a:srgbClr val="000000"/>
                              </a:solidFill>
                              <a:latin typeface="Cambria Math" panose="02040503050406030204" pitchFamily="18" charset="0"/>
                            </a:rPr>
                          </m:ctrlPr>
                        </m:fPr>
                        <m:num>
                          <m:r>
                            <a:rPr lang="en-US" altLang="zh-CN" sz="2000" b="0" i="1" smtClean="0">
                              <a:solidFill>
                                <a:srgbClr val="000000"/>
                              </a:solidFill>
                              <a:latin typeface="Cambria Math"/>
                            </a:rPr>
                            <m:t>𝐸</m:t>
                          </m:r>
                          <m:d>
                            <m:dPr>
                              <m:ctrlPr>
                                <a:rPr lang="en-US" altLang="zh-CN" sz="2000" b="0" i="1" smtClean="0">
                                  <a:solidFill>
                                    <a:srgbClr val="000000"/>
                                  </a:solidFill>
                                  <a:latin typeface="Cambria Math" panose="02040503050406030204" pitchFamily="18" charset="0"/>
                                </a:rPr>
                              </m:ctrlPr>
                            </m:dPr>
                            <m:e>
                              <m:d>
                                <m:dPr>
                                  <m:ctrlPr>
                                    <a:rPr lang="en-US" altLang="zh-CN" sz="2000" b="0" i="1" smtClean="0">
                                      <a:solidFill>
                                        <a:srgbClr val="000000"/>
                                      </a:solidFill>
                                      <a:latin typeface="Cambria Math" panose="02040503050406030204" pitchFamily="18" charset="0"/>
                                    </a:rPr>
                                  </m:ctrlPr>
                                </m:dPr>
                                <m:e>
                                  <m:r>
                                    <a:rPr lang="en-US" altLang="zh-CN" sz="2000" b="0" i="1" smtClean="0">
                                      <a:solidFill>
                                        <a:srgbClr val="000000"/>
                                      </a:solidFill>
                                      <a:latin typeface="Cambria Math"/>
                                    </a:rPr>
                                    <m:t>𝑋</m:t>
                                  </m:r>
                                  <m:r>
                                    <a:rPr lang="en-US" altLang="zh-CN" sz="2000" b="0" i="1" smtClean="0">
                                      <a:solidFill>
                                        <a:srgbClr val="000000"/>
                                      </a:solidFill>
                                      <a:latin typeface="Cambria Math"/>
                                    </a:rPr>
                                    <m:t>−</m:t>
                                  </m:r>
                                  <m:sSub>
                                    <m:sSubPr>
                                      <m:ctrlPr>
                                        <a:rPr lang="en-US" altLang="zh-CN" sz="2000" b="0" i="1" smtClean="0">
                                          <a:solidFill>
                                            <a:srgbClr val="000000"/>
                                          </a:solidFill>
                                          <a:latin typeface="Cambria Math" panose="02040503050406030204" pitchFamily="18" charset="0"/>
                                        </a:rPr>
                                      </m:ctrlPr>
                                    </m:sSubPr>
                                    <m:e>
                                      <m:r>
                                        <a:rPr lang="zh-CN" altLang="en-US" sz="2000" b="0" i="1" smtClean="0">
                                          <a:solidFill>
                                            <a:srgbClr val="000000"/>
                                          </a:solidFill>
                                          <a:latin typeface="Cambria Math"/>
                                        </a:rPr>
                                        <m:t>𝜇</m:t>
                                      </m:r>
                                    </m:e>
                                    <m:sub>
                                      <m:r>
                                        <a:rPr lang="en-US" altLang="zh-CN" sz="2000" b="0" i="1" smtClean="0">
                                          <a:solidFill>
                                            <a:srgbClr val="000000"/>
                                          </a:solidFill>
                                          <a:latin typeface="Cambria Math"/>
                                        </a:rPr>
                                        <m:t>𝑋</m:t>
                                      </m:r>
                                    </m:sub>
                                  </m:sSub>
                                </m:e>
                              </m:d>
                              <m:d>
                                <m:dPr>
                                  <m:ctrlPr>
                                    <a:rPr lang="en-US" altLang="zh-CN" sz="2000" b="0" i="1" smtClean="0">
                                      <a:solidFill>
                                        <a:srgbClr val="000000"/>
                                      </a:solidFill>
                                      <a:latin typeface="Cambria Math" panose="02040503050406030204" pitchFamily="18" charset="0"/>
                                    </a:rPr>
                                  </m:ctrlPr>
                                </m:dPr>
                                <m:e>
                                  <m:r>
                                    <a:rPr lang="en-US" altLang="zh-CN" sz="2000" b="0" i="1" smtClean="0">
                                      <a:solidFill>
                                        <a:srgbClr val="000000"/>
                                      </a:solidFill>
                                      <a:latin typeface="Cambria Math"/>
                                    </a:rPr>
                                    <m:t>𝑌</m:t>
                                  </m:r>
                                  <m:r>
                                    <a:rPr lang="en-US" altLang="zh-CN" sz="2000" b="0" i="1" smtClean="0">
                                      <a:solidFill>
                                        <a:srgbClr val="000000"/>
                                      </a:solidFill>
                                      <a:latin typeface="Cambria Math"/>
                                    </a:rPr>
                                    <m:t>−</m:t>
                                  </m:r>
                                  <m:sSub>
                                    <m:sSubPr>
                                      <m:ctrlPr>
                                        <a:rPr lang="en-US" altLang="zh-CN" sz="2000" b="0" i="1" smtClean="0">
                                          <a:solidFill>
                                            <a:srgbClr val="000000"/>
                                          </a:solidFill>
                                          <a:latin typeface="Cambria Math" panose="02040503050406030204" pitchFamily="18" charset="0"/>
                                        </a:rPr>
                                      </m:ctrlPr>
                                    </m:sSubPr>
                                    <m:e>
                                      <m:r>
                                        <a:rPr lang="zh-CN" altLang="en-US" sz="2000" b="0" i="1" smtClean="0">
                                          <a:solidFill>
                                            <a:srgbClr val="000000"/>
                                          </a:solidFill>
                                          <a:latin typeface="Cambria Math"/>
                                        </a:rPr>
                                        <m:t>𝜇</m:t>
                                      </m:r>
                                    </m:e>
                                    <m:sub>
                                      <m:r>
                                        <a:rPr lang="en-US" altLang="zh-CN" sz="2000" b="0" i="1" smtClean="0">
                                          <a:solidFill>
                                            <a:srgbClr val="000000"/>
                                          </a:solidFill>
                                          <a:latin typeface="Cambria Math"/>
                                        </a:rPr>
                                        <m:t>𝑌</m:t>
                                      </m:r>
                                    </m:sub>
                                  </m:sSub>
                                </m:e>
                              </m:d>
                            </m:e>
                          </m:d>
                        </m:num>
                        <m:den>
                          <m:sSub>
                            <m:sSubPr>
                              <m:ctrlPr>
                                <a:rPr lang="en-US" altLang="zh-CN" sz="2000" i="1">
                                  <a:solidFill>
                                    <a:srgbClr val="000000"/>
                                  </a:solidFill>
                                  <a:latin typeface="Cambria Math" panose="02040503050406030204" pitchFamily="18" charset="0"/>
                                </a:rPr>
                              </m:ctrlPr>
                            </m:sSubPr>
                            <m:e>
                              <m:r>
                                <a:rPr lang="zh-CN" altLang="en-US" sz="2000" i="1">
                                  <a:solidFill>
                                    <a:srgbClr val="000000"/>
                                  </a:solidFill>
                                  <a:latin typeface="Cambria Math"/>
                                </a:rPr>
                                <m:t>𝜎</m:t>
                              </m:r>
                            </m:e>
                            <m:sub>
                              <m:r>
                                <a:rPr lang="en-US" altLang="zh-CN" sz="2000" i="1">
                                  <a:solidFill>
                                    <a:srgbClr val="000000"/>
                                  </a:solidFill>
                                  <a:latin typeface="Cambria Math"/>
                                </a:rPr>
                                <m:t>𝑋</m:t>
                              </m:r>
                            </m:sub>
                          </m:sSub>
                          <m:sSub>
                            <m:sSubPr>
                              <m:ctrlPr>
                                <a:rPr lang="en-US" altLang="zh-CN" sz="2000" i="1">
                                  <a:solidFill>
                                    <a:srgbClr val="000000"/>
                                  </a:solidFill>
                                  <a:latin typeface="Cambria Math" panose="02040503050406030204" pitchFamily="18" charset="0"/>
                                </a:rPr>
                              </m:ctrlPr>
                            </m:sSubPr>
                            <m:e>
                              <m:r>
                                <a:rPr lang="zh-CN" altLang="en-US" sz="2000" i="1">
                                  <a:solidFill>
                                    <a:srgbClr val="000000"/>
                                  </a:solidFill>
                                  <a:latin typeface="Cambria Math"/>
                                </a:rPr>
                                <m:t>𝜎</m:t>
                              </m:r>
                            </m:e>
                            <m:sub>
                              <m:r>
                                <a:rPr lang="en-US" altLang="zh-CN" sz="2000" i="1">
                                  <a:solidFill>
                                    <a:srgbClr val="000000"/>
                                  </a:solidFill>
                                  <a:latin typeface="Cambria Math"/>
                                </a:rPr>
                                <m:t>𝑌</m:t>
                              </m:r>
                            </m:sub>
                          </m:sSub>
                        </m:den>
                      </m:f>
                    </m:oMath>
                  </m:oMathPara>
                </a14:m>
                <a:endParaRPr lang="zh-CN" altLang="en-US" sz="2000" dirty="0">
                  <a:solidFill>
                    <a:srgbClr val="000000"/>
                  </a:solidFill>
                </a:endParaRPr>
              </a:p>
            </p:txBody>
          </p:sp>
        </mc:Choice>
        <mc:Fallback xmlns="">
          <p:sp>
            <p:nvSpPr>
              <p:cNvPr id="8" name="TextBox 2"/>
              <p:cNvSpPr txBox="1">
                <a:spLocks noRot="1" noChangeAspect="1" noMove="1" noResize="1" noEditPoints="1" noAdjustHandles="1" noChangeArrowheads="1" noChangeShapeType="1" noTextEdit="1"/>
              </p:cNvSpPr>
              <p:nvPr/>
            </p:nvSpPr>
            <p:spPr>
              <a:xfrm>
                <a:off x="1905000" y="1155800"/>
                <a:ext cx="5257800" cy="777842"/>
              </a:xfrm>
              <a:prstGeom prst="rect">
                <a:avLst/>
              </a:prstGeom>
              <a:blipFill>
                <a:blip r:embed="rId5"/>
                <a:stretch>
                  <a:fillRect/>
                </a:stretch>
              </a:blipFill>
              <a:ln w="19050">
                <a:solidFill>
                  <a:srgbClr val="FF0000"/>
                </a:solidFill>
              </a:ln>
            </p:spPr>
            <p:txBody>
              <a:bodyPr/>
              <a:lstStyle/>
              <a:p>
                <a:r>
                  <a:rPr lang="zh-CN" altLang="en-US">
                    <a:noFill/>
                  </a:rPr>
                  <a:t> </a:t>
                </a:r>
              </a:p>
            </p:txBody>
          </p:sp>
        </mc:Fallback>
      </mc:AlternateContent>
      <p:pic>
        <p:nvPicPr>
          <p:cNvPr id="9" name="Picture 220"/>
          <p:cNvPicPr>
            <a:picLocks noChangeAspect="1" noChangeArrowheads="1"/>
          </p:cNvPicPr>
          <p:nvPr/>
        </p:nvPicPr>
        <p:blipFill>
          <a:blip r:embed="rId6" cstate="print"/>
          <a:srcRect/>
          <a:stretch>
            <a:fillRect/>
          </a:stretch>
        </p:blipFill>
        <p:spPr bwMode="auto">
          <a:xfrm>
            <a:off x="3526760" y="3048000"/>
            <a:ext cx="4702840" cy="3429000"/>
          </a:xfrm>
          <a:prstGeom prst="rect">
            <a:avLst/>
          </a:prstGeom>
          <a:noFill/>
          <a:ln w="9525">
            <a:noFill/>
            <a:miter lim="800000"/>
            <a:headEnd/>
            <a:tailEnd/>
          </a:ln>
          <a:effectLst/>
        </p:spPr>
      </p:pic>
      <p:sp>
        <p:nvSpPr>
          <p:cNvPr id="10" name="文本框 7"/>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朴素贝叶斯</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510076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E3F1224-15AC-462B-9850-9733B4EE2F4F}"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19</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graphicFrame>
        <p:nvGraphicFramePr>
          <p:cNvPr id="5" name="Table 4"/>
          <p:cNvGraphicFramePr>
            <a:graphicFrameLocks noGrp="1"/>
          </p:cNvGraphicFramePr>
          <p:nvPr>
            <p:extLst>
              <p:ext uri="{D42A27DB-BD31-4B8C-83A1-F6EECF244321}">
                <p14:modId xmlns:p14="http://schemas.microsoft.com/office/powerpoint/2010/main" val="3598638919"/>
              </p:ext>
            </p:extLst>
          </p:nvPr>
        </p:nvGraphicFramePr>
        <p:xfrm>
          <a:off x="838200" y="1447800"/>
          <a:ext cx="3124200" cy="2301240"/>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20000"/>
                    </a:ext>
                  </a:extLst>
                </a:gridCol>
                <a:gridCol w="781050">
                  <a:extLst>
                    <a:ext uri="{9D8B030D-6E8A-4147-A177-3AD203B41FA5}">
                      <a16:colId xmlns:a16="http://schemas.microsoft.com/office/drawing/2014/main" val="20001"/>
                    </a:ext>
                  </a:extLst>
                </a:gridCol>
                <a:gridCol w="781050">
                  <a:extLst>
                    <a:ext uri="{9D8B030D-6E8A-4147-A177-3AD203B41FA5}">
                      <a16:colId xmlns:a16="http://schemas.microsoft.com/office/drawing/2014/main" val="20002"/>
                    </a:ext>
                  </a:extLst>
                </a:gridCol>
                <a:gridCol w="781050">
                  <a:extLst>
                    <a:ext uri="{9D8B030D-6E8A-4147-A177-3AD203B41FA5}">
                      <a16:colId xmlns:a16="http://schemas.microsoft.com/office/drawing/2014/main" val="20003"/>
                    </a:ext>
                  </a:extLst>
                </a:gridCol>
              </a:tblGrid>
              <a:tr h="370840">
                <a:tc>
                  <a:txBody>
                    <a:bodyPr/>
                    <a:lstStyle/>
                    <a:p>
                      <a:pPr algn="ctr"/>
                      <a:r>
                        <a:rPr lang="el-GR" dirty="0" smtClean="0"/>
                        <a:t>α</a:t>
                      </a:r>
                      <a:r>
                        <a:rPr lang="en-US" baseline="-25000" dirty="0" smtClean="0"/>
                        <a:t>1</a:t>
                      </a:r>
                      <a:endParaRPr lang="en-U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α</a:t>
                      </a:r>
                      <a:r>
                        <a:rPr lang="en-US" baseline="-25000" dirty="0" smtClean="0"/>
                        <a:t>2</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α</a:t>
                      </a:r>
                      <a:r>
                        <a:rPr lang="en-US" baseline="-25000" dirty="0" smtClean="0"/>
                        <a:t>3</a:t>
                      </a:r>
                    </a:p>
                  </a:txBody>
                  <a:tcPr/>
                </a:tc>
                <a:tc>
                  <a:txBody>
                    <a:bodyPr/>
                    <a:lstStyle/>
                    <a:p>
                      <a:pPr algn="ctr"/>
                      <a:r>
                        <a:rPr lang="el-GR" dirty="0" smtClean="0"/>
                        <a:t>ω</a:t>
                      </a:r>
                      <a:endParaRPr lang="en-US" dirty="0"/>
                    </a:p>
                  </a:txBody>
                  <a:tcPr/>
                </a:tc>
                <a:extLst>
                  <a:ext uri="{0D108BD9-81ED-4DB2-BD59-A6C34878D82A}">
                    <a16:rowId xmlns:a16="http://schemas.microsoft.com/office/drawing/2014/main" val="10000"/>
                  </a:ext>
                </a:extLst>
              </a:tr>
              <a:tr h="370840">
                <a:tc>
                  <a:txBody>
                    <a:bodyPr/>
                    <a:lstStyle/>
                    <a:p>
                      <a:pPr algn="ctr"/>
                      <a:endParaRPr lang="en-US" dirty="0"/>
                    </a:p>
                  </a:txBody>
                  <a:tcPr/>
                </a:tc>
                <a:tc>
                  <a:txBody>
                    <a:bodyPr/>
                    <a:lstStyle/>
                    <a:p>
                      <a:pPr algn="ctr"/>
                      <a:r>
                        <a:rPr lang="en-US" sz="2000" b="1" dirty="0" smtClean="0">
                          <a:solidFill>
                            <a:srgbClr val="FF0000"/>
                          </a:solidFill>
                        </a:rPr>
                        <a:t>+</a:t>
                      </a:r>
                      <a:endParaRPr lang="en-US" sz="2000" b="1" dirty="0">
                        <a:solidFill>
                          <a:srgbClr val="FF0000"/>
                        </a:solidFill>
                      </a:endParaRPr>
                    </a:p>
                  </a:txBody>
                  <a:tcPr>
                    <a:solidFill>
                      <a:schemeClr val="tx2">
                        <a:lumMod val="95000"/>
                        <a:lumOff val="5000"/>
                      </a:schemeClr>
                    </a:solidFill>
                  </a:tcPr>
                </a:tc>
                <a:tc>
                  <a:txBody>
                    <a:bodyPr/>
                    <a:lstStyle/>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ω</a:t>
                      </a:r>
                      <a:r>
                        <a:rPr lang="en-US" baseline="-25000" dirty="0" smtClean="0"/>
                        <a:t>1</a:t>
                      </a:r>
                    </a:p>
                  </a:txBody>
                  <a:tcPr/>
                </a:tc>
                <a:extLst>
                  <a:ext uri="{0D108BD9-81ED-4DB2-BD59-A6C34878D82A}">
                    <a16:rowId xmlns:a16="http://schemas.microsoft.com/office/drawing/2014/main" val="10001"/>
                  </a:ext>
                </a:extLst>
              </a:tr>
              <a:tr h="370840">
                <a:tc>
                  <a:txBody>
                    <a:bodyPr/>
                    <a:lstStyle/>
                    <a:p>
                      <a:pPr algn="ctr"/>
                      <a:endParaRPr lang="en-US" dirty="0"/>
                    </a:p>
                  </a:txBody>
                  <a:tcPr/>
                </a:tc>
                <a:tc>
                  <a:txBody>
                    <a:bodyPr/>
                    <a:lstStyle/>
                    <a:p>
                      <a:pPr algn="ctr"/>
                      <a:endParaRPr lang="en-US" dirty="0"/>
                    </a:p>
                  </a:txBody>
                  <a:tcPr>
                    <a:solidFill>
                      <a:schemeClr val="tx2">
                        <a:lumMod val="95000"/>
                        <a:lumOff val="5000"/>
                      </a:schemeClr>
                    </a:solidFill>
                  </a:tcPr>
                </a:tc>
                <a:tc>
                  <a:txBody>
                    <a:bodyPr/>
                    <a:lstStyle/>
                    <a:p>
                      <a:pPr algn="ct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ω</a:t>
                      </a:r>
                      <a:r>
                        <a:rPr lang="en-US" baseline="-25000" dirty="0" smtClean="0"/>
                        <a:t>2</a:t>
                      </a:r>
                    </a:p>
                  </a:txBody>
                  <a:tcPr/>
                </a:tc>
                <a:extLst>
                  <a:ext uri="{0D108BD9-81ED-4DB2-BD59-A6C34878D82A}">
                    <a16:rowId xmlns:a16="http://schemas.microsoft.com/office/drawing/2014/main" val="10002"/>
                  </a:ext>
                </a:extLst>
              </a:tr>
              <a:tr h="370840">
                <a:tc>
                  <a:txBody>
                    <a:bodyPr/>
                    <a:lstStyle/>
                    <a:p>
                      <a:pPr algn="ctr"/>
                      <a:endParaRPr lang="en-US"/>
                    </a:p>
                  </a:txBody>
                  <a:tcPr/>
                </a:tc>
                <a:tc>
                  <a:txBody>
                    <a:bodyPr/>
                    <a:lstStyle/>
                    <a:p>
                      <a:pPr algn="ctr"/>
                      <a:r>
                        <a:rPr lang="en-US" sz="2000" b="1" dirty="0" smtClean="0">
                          <a:solidFill>
                            <a:srgbClr val="FF0000"/>
                          </a:solidFill>
                        </a:rPr>
                        <a:t>-</a:t>
                      </a:r>
                      <a:endParaRPr lang="en-US" sz="2000" b="1" dirty="0">
                        <a:solidFill>
                          <a:srgbClr val="FF0000"/>
                        </a:solidFill>
                      </a:endParaRPr>
                    </a:p>
                  </a:txBody>
                  <a:tcPr>
                    <a:solidFill>
                      <a:schemeClr val="tx2">
                        <a:lumMod val="95000"/>
                        <a:lumOff val="5000"/>
                      </a:schemeClr>
                    </a:solidFill>
                  </a:tcPr>
                </a:tc>
                <a:tc>
                  <a:txBody>
                    <a:bodyPr/>
                    <a:lstStyle/>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ω</a:t>
                      </a:r>
                      <a:r>
                        <a:rPr lang="en-US" baseline="-25000" dirty="0" smtClean="0"/>
                        <a:t>1</a:t>
                      </a:r>
                    </a:p>
                  </a:txBody>
                  <a:tcPr/>
                </a:tc>
                <a:extLst>
                  <a:ext uri="{0D108BD9-81ED-4DB2-BD59-A6C34878D82A}">
                    <a16:rowId xmlns:a16="http://schemas.microsoft.com/office/drawing/2014/main" val="10003"/>
                  </a:ext>
                </a:extLst>
              </a:tr>
              <a:tr h="370840">
                <a:tc>
                  <a:txBody>
                    <a:bodyPr/>
                    <a:lstStyle/>
                    <a:p>
                      <a:pPr algn="ctr"/>
                      <a:endParaRPr lang="en-US"/>
                    </a:p>
                  </a:txBody>
                  <a:tcPr/>
                </a:tc>
                <a:tc>
                  <a:txBody>
                    <a:bodyPr/>
                    <a:lstStyle/>
                    <a:p>
                      <a:pPr algn="ctr"/>
                      <a:r>
                        <a:rPr lang="en-US" sz="2000" b="1" dirty="0" smtClean="0">
                          <a:solidFill>
                            <a:srgbClr val="FF0000"/>
                          </a:solidFill>
                        </a:rPr>
                        <a:t>+</a:t>
                      </a:r>
                      <a:endParaRPr lang="en-US" sz="2000" b="1" dirty="0">
                        <a:solidFill>
                          <a:srgbClr val="FF0000"/>
                        </a:solidFill>
                      </a:endParaRPr>
                    </a:p>
                  </a:txBody>
                  <a:tcPr>
                    <a:solidFill>
                      <a:schemeClr val="tx2">
                        <a:lumMod val="95000"/>
                        <a:lumOff val="5000"/>
                      </a:schemeClr>
                    </a:solidFill>
                  </a:tcPr>
                </a:tc>
                <a:tc>
                  <a:txBody>
                    <a:bodyPr/>
                    <a:lstStyle/>
                    <a:p>
                      <a:pPr algn="ct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ω</a:t>
                      </a:r>
                      <a:r>
                        <a:rPr lang="en-US" baseline="-25000" dirty="0" smtClean="0"/>
                        <a:t>1</a:t>
                      </a:r>
                    </a:p>
                  </a:txBody>
                  <a:tcPr/>
                </a:tc>
                <a:extLst>
                  <a:ext uri="{0D108BD9-81ED-4DB2-BD59-A6C34878D82A}">
                    <a16:rowId xmlns:a16="http://schemas.microsoft.com/office/drawing/2014/main" val="10004"/>
                  </a:ext>
                </a:extLst>
              </a:tr>
              <a:tr h="370840">
                <a:tc>
                  <a:txBody>
                    <a:bodyPr/>
                    <a:lstStyle/>
                    <a:p>
                      <a:pPr algn="ctr"/>
                      <a:endParaRPr lang="en-US"/>
                    </a:p>
                  </a:txBody>
                  <a:tcPr/>
                </a:tc>
                <a:tc>
                  <a:txBody>
                    <a:bodyPr/>
                    <a:lstStyle/>
                    <a:p>
                      <a:pPr algn="ctr"/>
                      <a:endParaRPr lang="en-US" dirty="0"/>
                    </a:p>
                  </a:txBody>
                  <a:tcPr>
                    <a:solidFill>
                      <a:schemeClr val="tx2">
                        <a:lumMod val="95000"/>
                        <a:lumOff val="5000"/>
                      </a:schemeClr>
                    </a:solidFill>
                  </a:tcPr>
                </a:tc>
                <a:tc>
                  <a:txBody>
                    <a:bodyPr/>
                    <a:lstStyle/>
                    <a:p>
                      <a:pPr algn="ct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smtClean="0"/>
                        <a:t>ω</a:t>
                      </a:r>
                      <a:r>
                        <a:rPr lang="en-US" baseline="-25000" dirty="0" smtClean="0"/>
                        <a:t>2</a:t>
                      </a:r>
                    </a:p>
                  </a:txBody>
                  <a:tcPr/>
                </a:tc>
                <a:extLst>
                  <a:ext uri="{0D108BD9-81ED-4DB2-BD59-A6C34878D82A}">
                    <a16:rowId xmlns:a16="http://schemas.microsoft.com/office/drawing/2014/main" val="10005"/>
                  </a:ext>
                </a:extLst>
              </a:tr>
            </a:tbl>
          </a:graphicData>
        </a:graphic>
      </p:graphicFrame>
      <p:graphicFrame>
        <p:nvGraphicFramePr>
          <p:cNvPr id="6" name="Object 5"/>
          <p:cNvGraphicFramePr>
            <a:graphicFrameLocks noChangeAspect="1"/>
          </p:cNvGraphicFramePr>
          <p:nvPr/>
        </p:nvGraphicFramePr>
        <p:xfrm>
          <a:off x="4800600" y="2362200"/>
          <a:ext cx="2335212" cy="409575"/>
        </p:xfrm>
        <a:graphic>
          <a:graphicData uri="http://schemas.openxmlformats.org/presentationml/2006/ole">
            <mc:AlternateContent xmlns:mc="http://schemas.openxmlformats.org/markup-compatibility/2006">
              <mc:Choice xmlns:v="urn:schemas-microsoft-com:vml" Requires="v">
                <p:oleObj spid="_x0000_s38062" name="Equation" r:id="rId3" imgW="1231366" imgH="215806" progId="Equation.3">
                  <p:embed/>
                </p:oleObj>
              </mc:Choice>
              <mc:Fallback>
                <p:oleObj name="Equation" r:id="rId3" imgW="1231366" imgH="215806"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362200"/>
                        <a:ext cx="2335212"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nvGraphicFramePr>
        <p:xfrm>
          <a:off x="4824413" y="3095625"/>
          <a:ext cx="2286000" cy="409575"/>
        </p:xfrm>
        <a:graphic>
          <a:graphicData uri="http://schemas.openxmlformats.org/presentationml/2006/ole">
            <mc:AlternateContent xmlns:mc="http://schemas.openxmlformats.org/markup-compatibility/2006">
              <mc:Choice xmlns:v="urn:schemas-microsoft-com:vml" Requires="v">
                <p:oleObj spid="_x0000_s38063" name="Equation" r:id="rId5" imgW="1205977" imgH="215806" progId="Equation.3">
                  <p:embed/>
                </p:oleObj>
              </mc:Choice>
              <mc:Fallback>
                <p:oleObj name="Equation" r:id="rId5" imgW="1205977" imgH="215806"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4413" y="3095625"/>
                        <a:ext cx="2286000"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4805082" y="1676400"/>
          <a:ext cx="3272118" cy="381000"/>
        </p:xfrm>
        <a:graphic>
          <a:graphicData uri="http://schemas.openxmlformats.org/presentationml/2006/ole">
            <mc:AlternateContent xmlns:mc="http://schemas.openxmlformats.org/markup-compatibility/2006">
              <mc:Choice xmlns:v="urn:schemas-microsoft-com:vml" Requires="v">
                <p:oleObj spid="_x0000_s38064" name="Equation" r:id="rId7" imgW="1853396" imgH="215806" progId="Equation.3">
                  <p:embed/>
                </p:oleObj>
              </mc:Choice>
              <mc:Fallback>
                <p:oleObj name="Equation" r:id="rId7" imgW="1853396" imgH="215806"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5082" y="1676400"/>
                        <a:ext cx="3272118"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419600" y="4191000"/>
          <a:ext cx="4114800" cy="1066800"/>
        </p:xfrm>
        <a:graphic>
          <a:graphicData uri="http://schemas.openxmlformats.org/presentationml/2006/ole">
            <mc:AlternateContent xmlns:mc="http://schemas.openxmlformats.org/markup-compatibility/2006">
              <mc:Choice xmlns:v="urn:schemas-microsoft-com:vml" Requires="v">
                <p:oleObj spid="_x0000_s38065" name="Equation" r:id="rId9" imgW="2057400" imgH="533400" progId="Equation.3">
                  <p:embed/>
                </p:oleObj>
              </mc:Choice>
              <mc:Fallback>
                <p:oleObj name="Equation" r:id="rId9" imgW="2057400" imgH="5334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9600" y="4191000"/>
                        <a:ext cx="411480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1695777" y="4434840"/>
            <a:ext cx="2723823" cy="461665"/>
          </a:xfrm>
          <a:prstGeom prst="rect">
            <a:avLst/>
          </a:prstGeom>
          <a:noFill/>
        </p:spPr>
        <p:txBody>
          <a:bodyPr wrap="none" rtlCol="0">
            <a:spAutoFit/>
          </a:bodyPr>
          <a:lstStyle/>
          <a:p>
            <a:r>
              <a:rPr lang="en-US" sz="2400" b="1" dirty="0" smtClean="0">
                <a:solidFill>
                  <a:srgbClr val="FF0000"/>
                </a:solidFill>
                <a:latin typeface="Times New Roman" panose="02020603050405020304" pitchFamily="18" charset="0"/>
                <a:cs typeface="Times New Roman" panose="02020603050405020304" pitchFamily="18" charset="0"/>
              </a:rPr>
              <a:t>Laplace Smoothing</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2590800" y="5562600"/>
            <a:ext cx="4450257" cy="461665"/>
          </a:xfrm>
          <a:prstGeom prst="rect">
            <a:avLst/>
          </a:prstGeom>
          <a:noFill/>
        </p:spPr>
        <p:txBody>
          <a:bodyPr wrap="none" rtlCol="0">
            <a:spAutoFit/>
          </a:bodyPr>
          <a:lstStyle/>
          <a:p>
            <a:r>
              <a:rPr lang="en-US" sz="2400" b="1" i="1" dirty="0" smtClean="0">
                <a:latin typeface="Times New Roman" panose="02020603050405020304" pitchFamily="18" charset="0"/>
                <a:cs typeface="Times New Roman" panose="02020603050405020304" pitchFamily="18" charset="0"/>
              </a:rPr>
              <a:t>How about continuous variables?</a:t>
            </a:r>
            <a:endParaRPr lang="en-US" sz="2400" b="1" i="1" dirty="0">
              <a:latin typeface="Times New Roman" panose="02020603050405020304" pitchFamily="18" charset="0"/>
              <a:cs typeface="Times New Roman" panose="02020603050405020304" pitchFamily="18" charset="0"/>
            </a:endParaRPr>
          </a:p>
        </p:txBody>
      </p:sp>
      <p:sp>
        <p:nvSpPr>
          <p:cNvPr id="12" name="文本框 7"/>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朴素贝叶斯</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8257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
          <p:cNvSpPr txBox="1"/>
          <p:nvPr/>
        </p:nvSpPr>
        <p:spPr>
          <a:xfrm>
            <a:off x="1" y="675768"/>
            <a:ext cx="9143999" cy="3847207"/>
          </a:xfrm>
          <a:prstGeom prst="rect">
            <a:avLst/>
          </a:prstGeom>
          <a:noFill/>
        </p:spPr>
        <p:txBody>
          <a:bodyPr wrap="square" rtlCol="0">
            <a:spAutoFit/>
          </a:bodyPr>
          <a:lstStyle/>
          <a:p>
            <a:pPr algn="ctr"/>
            <a:endParaRPr lang="en-US" altLang="zh-CN" sz="2800" b="1" dirty="0" smtClean="0">
              <a:latin typeface="楷体" pitchFamily="49" charset="-122"/>
              <a:ea typeface="楷体" pitchFamily="49" charset="-122"/>
            </a:endParaRPr>
          </a:p>
          <a:p>
            <a:pPr algn="ctr"/>
            <a:endParaRPr lang="en-US" altLang="zh-CN" sz="2800" b="1" dirty="0" smtClean="0">
              <a:latin typeface="楷体" pitchFamily="49" charset="-122"/>
              <a:ea typeface="楷体" pitchFamily="49" charset="-122"/>
            </a:endParaRPr>
          </a:p>
          <a:p>
            <a:pPr algn="ctr"/>
            <a:r>
              <a:rPr lang="zh-CN" altLang="en-US" sz="4400" b="1" dirty="0" smtClean="0">
                <a:latin typeface="黑体" pitchFamily="49" charset="-122"/>
                <a:ea typeface="黑体" pitchFamily="49" charset="-122"/>
              </a:rPr>
              <a:t>第七章</a:t>
            </a:r>
            <a:r>
              <a:rPr lang="zh-CN" altLang="en-US" sz="4400" b="1" dirty="0">
                <a:latin typeface="黑体" pitchFamily="49" charset="-122"/>
                <a:ea typeface="黑体" pitchFamily="49" charset="-122"/>
              </a:rPr>
              <a:t>：贝叶斯</a:t>
            </a:r>
            <a:endParaRPr lang="en-US" altLang="zh-CN" sz="4400" b="1" dirty="0">
              <a:latin typeface="黑体" pitchFamily="49" charset="-122"/>
              <a:ea typeface="黑体" pitchFamily="49" charset="-122"/>
            </a:endParaRPr>
          </a:p>
          <a:p>
            <a:pPr algn="ctr"/>
            <a:r>
              <a:rPr lang="en-US" altLang="zh-CN" sz="2400" b="1" dirty="0" smtClean="0">
                <a:latin typeface="黑体" pitchFamily="49" charset="-122"/>
                <a:ea typeface="黑体" pitchFamily="49" charset="-122"/>
              </a:rPr>
              <a:t>——</a:t>
            </a:r>
            <a:r>
              <a:rPr lang="zh-CN" altLang="en-US" sz="2400" b="1" dirty="0">
                <a:latin typeface="黑体" pitchFamily="49" charset="-122"/>
                <a:ea typeface="黑体" pitchFamily="49" charset="-122"/>
              </a:rPr>
              <a:t>朴素是一种美德</a:t>
            </a:r>
            <a:endParaRPr lang="en-US" altLang="zh-CN" sz="2400" b="1" dirty="0">
              <a:latin typeface="黑体" pitchFamily="49" charset="-122"/>
              <a:ea typeface="黑体" pitchFamily="49" charset="-122"/>
            </a:endParaRPr>
          </a:p>
          <a:p>
            <a:pPr algn="ctr"/>
            <a:endParaRPr lang="en-US" altLang="zh-CN" sz="4000" b="1" dirty="0">
              <a:latin typeface="黑体" pitchFamily="49" charset="-122"/>
              <a:ea typeface="黑体" pitchFamily="49" charset="-122"/>
            </a:endParaRPr>
          </a:p>
          <a:p>
            <a:pPr algn="ctr"/>
            <a:endParaRPr lang="en-US" altLang="zh-CN" sz="4000" b="1" dirty="0" smtClean="0">
              <a:latin typeface="黑体" pitchFamily="49" charset="-122"/>
              <a:ea typeface="黑体" pitchFamily="49" charset="-122"/>
            </a:endParaRPr>
          </a:p>
          <a:p>
            <a:pPr algn="ctr"/>
            <a:endParaRPr lang="en-US" altLang="zh-CN" sz="4000" b="1" dirty="0" smtClean="0">
              <a:latin typeface="黑体" pitchFamily="49" charset="-122"/>
              <a:ea typeface="黑体" pitchFamily="49" charset="-122"/>
            </a:endParaRPr>
          </a:p>
        </p:txBody>
      </p:sp>
      <p:sp>
        <p:nvSpPr>
          <p:cNvPr id="44" name="PA_圆角矩形 57"/>
          <p:cNvSpPr/>
          <p:nvPr>
            <p:custDataLst>
              <p:tags r:id="rId1"/>
            </p:custDataLst>
          </p:nvPr>
        </p:nvSpPr>
        <p:spPr>
          <a:xfrm>
            <a:off x="1735336" y="4584530"/>
            <a:ext cx="567332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itchFamily="49" charset="-122"/>
                <a:ea typeface="黑体" pitchFamily="49" charset="-122"/>
                <a:sym typeface="Bebas" pitchFamily="2" charset="0"/>
              </a:rPr>
              <a:t>主讲教师：李志勇</a:t>
            </a:r>
          </a:p>
        </p:txBody>
      </p:sp>
    </p:spTree>
    <p:extLst>
      <p:ext uri="{BB962C8B-B14F-4D97-AF65-F5344CB8AC3E}">
        <p14:creationId xmlns:p14="http://schemas.microsoft.com/office/powerpoint/2010/main" val="18722948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2AB3C8-4D21-45D3-A8BC-B908394BA9D9}"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20</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2815633182"/>
              </p:ext>
            </p:extLst>
          </p:nvPr>
        </p:nvGraphicFramePr>
        <p:xfrm>
          <a:off x="1362196" y="806119"/>
          <a:ext cx="6322281" cy="5665005"/>
        </p:xfrm>
        <a:graphic>
          <a:graphicData uri="http://schemas.openxmlformats.org/presentationml/2006/ole">
            <mc:AlternateContent xmlns:mc="http://schemas.openxmlformats.org/markup-compatibility/2006">
              <mc:Choice xmlns:v="urn:schemas-microsoft-com:vml" Requires="v">
                <p:oleObj spid="_x0000_s38957" name="Document" r:id="rId3" imgW="5075468" imgH="4567844" progId="">
                  <p:embed/>
                </p:oleObj>
              </mc:Choice>
              <mc:Fallback>
                <p:oleObj name="Document" r:id="rId3" imgW="5075468" imgH="4567844"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2196" y="806119"/>
                        <a:ext cx="6322281" cy="5665005"/>
                      </a:xfrm>
                      <a:prstGeom prst="rect">
                        <a:avLst/>
                      </a:prstGeom>
                      <a:noFill/>
                      <a:effectLst/>
                    </p:spPr>
                  </p:pic>
                </p:oleObj>
              </mc:Fallback>
            </mc:AlternateContent>
          </a:graphicData>
        </a:graphic>
      </p:graphicFrame>
      <p:sp>
        <p:nvSpPr>
          <p:cNvPr id="6" name="文本框 7"/>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朴素贝叶斯</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488109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E055235-099D-460B-94B9-9421EE5A944B}"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21</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graphicFrame>
        <p:nvGraphicFramePr>
          <p:cNvPr id="6" name="Object 4"/>
          <p:cNvGraphicFramePr>
            <a:graphicFrameLocks noChangeAspect="1"/>
          </p:cNvGraphicFramePr>
          <p:nvPr>
            <p:extLst>
              <p:ext uri="{D42A27DB-BD31-4B8C-83A1-F6EECF244321}">
                <p14:modId xmlns:p14="http://schemas.microsoft.com/office/powerpoint/2010/main" val="3360309662"/>
              </p:ext>
            </p:extLst>
          </p:nvPr>
        </p:nvGraphicFramePr>
        <p:xfrm>
          <a:off x="698500" y="879231"/>
          <a:ext cx="7380287" cy="1447800"/>
        </p:xfrm>
        <a:graphic>
          <a:graphicData uri="http://schemas.openxmlformats.org/presentationml/2006/ole">
            <mc:AlternateContent xmlns:mc="http://schemas.openxmlformats.org/markup-compatibility/2006">
              <mc:Choice xmlns:v="urn:schemas-microsoft-com:vml" Requires="v">
                <p:oleObj spid="_x0000_s40024" name="Equation" r:id="rId3" imgW="4660900" imgH="889000" progId="Equation.3">
                  <p:embed/>
                </p:oleObj>
              </mc:Choice>
              <mc:Fallback>
                <p:oleObj name="Equation" r:id="rId3" imgW="4660900" imgH="8890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00" y="879231"/>
                        <a:ext cx="7380287"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5"/>
          <p:cNvGraphicFramePr>
            <a:graphicFrameLocks noChangeAspect="1"/>
          </p:cNvGraphicFramePr>
          <p:nvPr/>
        </p:nvGraphicFramePr>
        <p:xfrm>
          <a:off x="698500" y="2770188"/>
          <a:ext cx="7759700" cy="3630612"/>
        </p:xfrm>
        <a:graphic>
          <a:graphicData uri="http://schemas.openxmlformats.org/presentationml/2006/ole">
            <mc:AlternateContent xmlns:mc="http://schemas.openxmlformats.org/markup-compatibility/2006">
              <mc:Choice xmlns:v="urn:schemas-microsoft-com:vml" Requires="v">
                <p:oleObj spid="_x0000_s40025" name="Equation" r:id="rId5" imgW="4749800" imgH="2222500" progId="Equation.3">
                  <p:embed/>
                </p:oleObj>
              </mc:Choice>
              <mc:Fallback>
                <p:oleObj name="Equation" r:id="rId5" imgW="4749800" imgH="22225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500" y="2770188"/>
                        <a:ext cx="7759700" cy="3630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本框 7"/>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朴素贝叶斯</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2214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8F43F2C-7736-4E0F-A3B1-5F1553810B16}"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22</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sp>
        <p:nvSpPr>
          <p:cNvPr id="5" name="Rectangle 3"/>
          <p:cNvSpPr>
            <a:spLocks noGrp="1" noChangeArrowheads="1"/>
          </p:cNvSpPr>
          <p:nvPr/>
        </p:nvSpPr>
        <p:spPr bwMode="auto">
          <a:xfrm>
            <a:off x="446884" y="1257300"/>
            <a:ext cx="3182935" cy="4529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3600" b="1">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3200" b="1">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800" b="1">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宋体" pitchFamily="2" charset="-122"/>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9pPr>
          </a:lstStyle>
          <a:p>
            <a:pPr algn="just" eaLnBrk="1" hangingPunct="1">
              <a:lnSpc>
                <a:spcPct val="90000"/>
              </a:lnSpc>
            </a:pPr>
            <a:r>
              <a:rPr lang="zh-CN" altLang="en-US" sz="2400" dirty="0" smtClean="0">
                <a:latin typeface="楷体" panose="02010609060101010101" pitchFamily="49" charset="-122"/>
                <a:ea typeface="楷体" panose="02010609060101010101" pitchFamily="49" charset="-122"/>
              </a:rPr>
              <a:t>参加晚会后，第二天早晨呼吸中有酒精味的可能性有多大？</a:t>
            </a:r>
          </a:p>
          <a:p>
            <a:pPr algn="just" eaLnBrk="1" hangingPunct="1">
              <a:lnSpc>
                <a:spcPct val="90000"/>
              </a:lnSpc>
            </a:pPr>
            <a:r>
              <a:rPr lang="zh-CN" altLang="en-US" sz="2400" dirty="0" smtClean="0">
                <a:latin typeface="楷体" panose="02010609060101010101" pitchFamily="49" charset="-122"/>
                <a:ea typeface="楷体" panose="02010609060101010101" pitchFamily="49" charset="-122"/>
              </a:rPr>
              <a:t>如果头疼，患脑瘤的概率有多大？</a:t>
            </a:r>
          </a:p>
          <a:p>
            <a:pPr algn="just" eaLnBrk="1" hangingPunct="1">
              <a:lnSpc>
                <a:spcPct val="90000"/>
              </a:lnSpc>
            </a:pPr>
            <a:r>
              <a:rPr lang="zh-CN" altLang="en-US" sz="2400" dirty="0" smtClean="0">
                <a:latin typeface="楷体" panose="02010609060101010101" pitchFamily="49" charset="-122"/>
                <a:ea typeface="楷体" panose="02010609060101010101" pitchFamily="49" charset="-122"/>
              </a:rPr>
              <a:t>如果参加了晚会，并且头疼，那么患脑瘤的概率有多大？</a:t>
            </a:r>
          </a:p>
        </p:txBody>
      </p:sp>
      <p:sp>
        <p:nvSpPr>
          <p:cNvPr id="6" name="Oval 4"/>
          <p:cNvSpPr>
            <a:spLocks noChangeArrowheads="1"/>
          </p:cNvSpPr>
          <p:nvPr/>
        </p:nvSpPr>
        <p:spPr bwMode="auto">
          <a:xfrm>
            <a:off x="5077619" y="772627"/>
            <a:ext cx="1752600" cy="838200"/>
          </a:xfrm>
          <a:prstGeom prst="ellipse">
            <a:avLst/>
          </a:prstGeom>
          <a:noFill/>
          <a:ln w="9525">
            <a:solidFill>
              <a:schemeClr val="tx1"/>
            </a:solidFill>
            <a:round/>
            <a:headEnd/>
            <a:tailEnd/>
          </a:ln>
          <a:effec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b="1"/>
          </a:p>
        </p:txBody>
      </p:sp>
      <p:sp>
        <p:nvSpPr>
          <p:cNvPr id="7" name="Text Box 5"/>
          <p:cNvSpPr txBox="1">
            <a:spLocks noChangeArrowheads="1"/>
          </p:cNvSpPr>
          <p:nvPr/>
        </p:nvSpPr>
        <p:spPr bwMode="auto">
          <a:xfrm>
            <a:off x="5227088" y="907443"/>
            <a:ext cx="1447800" cy="523220"/>
          </a:xfrm>
          <a:prstGeom prst="rect">
            <a:avLst/>
          </a:prstGeom>
          <a:noFill/>
          <a:ln w="9525">
            <a:noFill/>
            <a:miter lim="800000"/>
            <a:headEnd/>
            <a:tailEnd/>
          </a:ln>
          <a:effec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spcBef>
                <a:spcPct val="50000"/>
              </a:spcBef>
            </a:pPr>
            <a:r>
              <a:rPr kumimoji="1" lang="en-US" altLang="zh-CN" sz="2800" b="1" dirty="0">
                <a:latin typeface="Times New Roman" charset="0"/>
              </a:rPr>
              <a:t>Party</a:t>
            </a:r>
          </a:p>
        </p:txBody>
      </p:sp>
      <p:sp>
        <p:nvSpPr>
          <p:cNvPr id="8" name="Oval 6"/>
          <p:cNvSpPr>
            <a:spLocks noChangeArrowheads="1"/>
          </p:cNvSpPr>
          <p:nvPr/>
        </p:nvSpPr>
        <p:spPr bwMode="auto">
          <a:xfrm>
            <a:off x="4010819" y="2220427"/>
            <a:ext cx="1752600" cy="838200"/>
          </a:xfrm>
          <a:prstGeom prst="ellipse">
            <a:avLst/>
          </a:prstGeom>
          <a:noFill/>
          <a:ln w="9525">
            <a:solidFill>
              <a:schemeClr val="tx1"/>
            </a:solidFill>
            <a:round/>
            <a:headEnd/>
            <a:tailEnd/>
          </a:ln>
          <a:effec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b="1"/>
          </a:p>
        </p:txBody>
      </p:sp>
      <p:sp>
        <p:nvSpPr>
          <p:cNvPr id="9" name="Text Box 7"/>
          <p:cNvSpPr txBox="1">
            <a:spLocks noChangeArrowheads="1"/>
          </p:cNvSpPr>
          <p:nvPr/>
        </p:nvSpPr>
        <p:spPr bwMode="auto">
          <a:xfrm>
            <a:off x="3934618" y="2372827"/>
            <a:ext cx="1905001" cy="523220"/>
          </a:xfrm>
          <a:prstGeom prst="rect">
            <a:avLst/>
          </a:prstGeom>
          <a:noFill/>
          <a:ln w="9525">
            <a:noFill/>
            <a:miter lim="800000"/>
            <a:headEnd/>
            <a:tailEnd/>
          </a:ln>
          <a:effec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spcBef>
                <a:spcPct val="50000"/>
              </a:spcBef>
            </a:pPr>
            <a:r>
              <a:rPr kumimoji="1" lang="en-US" altLang="zh-CN" sz="2800" b="1" dirty="0">
                <a:latin typeface="Times New Roman" charset="0"/>
              </a:rPr>
              <a:t>Hangover</a:t>
            </a:r>
          </a:p>
        </p:txBody>
      </p:sp>
      <p:sp>
        <p:nvSpPr>
          <p:cNvPr id="10" name="Oval 8"/>
          <p:cNvSpPr>
            <a:spLocks noChangeArrowheads="1"/>
          </p:cNvSpPr>
          <p:nvPr/>
        </p:nvSpPr>
        <p:spPr bwMode="auto">
          <a:xfrm>
            <a:off x="6525419" y="2144227"/>
            <a:ext cx="1981200" cy="914400"/>
          </a:xfrm>
          <a:prstGeom prst="ellipse">
            <a:avLst/>
          </a:prstGeom>
          <a:noFill/>
          <a:ln w="9525">
            <a:solidFill>
              <a:schemeClr val="tx1"/>
            </a:solidFill>
            <a:round/>
            <a:headEnd/>
            <a:tailEnd/>
          </a:ln>
          <a:effec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b="1"/>
          </a:p>
        </p:txBody>
      </p:sp>
      <p:sp>
        <p:nvSpPr>
          <p:cNvPr id="11" name="Text Box 9"/>
          <p:cNvSpPr txBox="1">
            <a:spLocks noChangeArrowheads="1"/>
          </p:cNvSpPr>
          <p:nvPr/>
        </p:nvSpPr>
        <p:spPr bwMode="auto">
          <a:xfrm>
            <a:off x="6331986" y="2337659"/>
            <a:ext cx="2407567" cy="523220"/>
          </a:xfrm>
          <a:prstGeom prst="rect">
            <a:avLst/>
          </a:prstGeom>
          <a:noFill/>
          <a:ln w="9525">
            <a:noFill/>
            <a:miter lim="800000"/>
            <a:headEnd/>
            <a:tailEnd/>
          </a:ln>
          <a:effec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spcBef>
                <a:spcPct val="50000"/>
              </a:spcBef>
            </a:pPr>
            <a:r>
              <a:rPr kumimoji="1" lang="en-US" altLang="zh-CN" sz="2800" b="1" dirty="0">
                <a:latin typeface="Times New Roman" charset="0"/>
              </a:rPr>
              <a:t>Brain Tumor</a:t>
            </a:r>
          </a:p>
        </p:txBody>
      </p:sp>
      <p:sp>
        <p:nvSpPr>
          <p:cNvPr id="12" name="Oval 10"/>
          <p:cNvSpPr>
            <a:spLocks noChangeArrowheads="1"/>
          </p:cNvSpPr>
          <p:nvPr/>
        </p:nvSpPr>
        <p:spPr bwMode="auto">
          <a:xfrm>
            <a:off x="5077619" y="3287227"/>
            <a:ext cx="1752600" cy="838200"/>
          </a:xfrm>
          <a:prstGeom prst="ellipse">
            <a:avLst/>
          </a:prstGeom>
          <a:noFill/>
          <a:ln w="9525">
            <a:solidFill>
              <a:schemeClr val="tx1"/>
            </a:solidFill>
            <a:round/>
            <a:headEnd/>
            <a:tailEnd/>
          </a:ln>
          <a:effec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b="1"/>
          </a:p>
        </p:txBody>
      </p:sp>
      <p:sp>
        <p:nvSpPr>
          <p:cNvPr id="13" name="Text Box 11"/>
          <p:cNvSpPr txBox="1">
            <a:spLocks noChangeArrowheads="1"/>
          </p:cNvSpPr>
          <p:nvPr/>
        </p:nvSpPr>
        <p:spPr bwMode="auto">
          <a:xfrm>
            <a:off x="5077619" y="3422043"/>
            <a:ext cx="1752600" cy="523220"/>
          </a:xfrm>
          <a:prstGeom prst="rect">
            <a:avLst/>
          </a:prstGeom>
          <a:noFill/>
          <a:ln w="9525">
            <a:noFill/>
            <a:miter lim="800000"/>
            <a:headEnd/>
            <a:tailEnd/>
          </a:ln>
          <a:effec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spcBef>
                <a:spcPct val="50000"/>
              </a:spcBef>
            </a:pPr>
            <a:r>
              <a:rPr kumimoji="1" lang="en-US" altLang="zh-CN" sz="2800" b="1" dirty="0">
                <a:latin typeface="Times New Roman" charset="0"/>
              </a:rPr>
              <a:t>Headache</a:t>
            </a:r>
          </a:p>
        </p:txBody>
      </p:sp>
      <p:sp>
        <p:nvSpPr>
          <p:cNvPr id="14" name="Oval 12"/>
          <p:cNvSpPr>
            <a:spLocks noChangeArrowheads="1"/>
          </p:cNvSpPr>
          <p:nvPr/>
        </p:nvSpPr>
        <p:spPr bwMode="auto">
          <a:xfrm>
            <a:off x="3629819" y="4430227"/>
            <a:ext cx="2209800" cy="914400"/>
          </a:xfrm>
          <a:prstGeom prst="ellipse">
            <a:avLst/>
          </a:prstGeom>
          <a:noFill/>
          <a:ln w="9525">
            <a:solidFill>
              <a:schemeClr val="tx1"/>
            </a:solidFill>
            <a:round/>
            <a:headEnd/>
            <a:tailEnd/>
          </a:ln>
          <a:effec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b="1"/>
          </a:p>
        </p:txBody>
      </p:sp>
      <p:sp>
        <p:nvSpPr>
          <p:cNvPr id="15" name="Text Box 13"/>
          <p:cNvSpPr txBox="1">
            <a:spLocks noChangeArrowheads="1"/>
          </p:cNvSpPr>
          <p:nvPr/>
        </p:nvSpPr>
        <p:spPr bwMode="auto">
          <a:xfrm>
            <a:off x="3481754" y="4658827"/>
            <a:ext cx="2514600" cy="519113"/>
          </a:xfrm>
          <a:prstGeom prst="rect">
            <a:avLst/>
          </a:prstGeom>
          <a:noFill/>
          <a:ln w="9525">
            <a:noFill/>
            <a:miter lim="800000"/>
            <a:headEnd/>
            <a:tailEnd/>
          </a:ln>
          <a:effec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spcBef>
                <a:spcPct val="50000"/>
              </a:spcBef>
            </a:pPr>
            <a:r>
              <a:rPr kumimoji="1" lang="en-US" altLang="zh-CN" sz="2800" b="1" dirty="0">
                <a:latin typeface="Times New Roman" charset="0"/>
              </a:rPr>
              <a:t>Smell Alcohol</a:t>
            </a:r>
          </a:p>
        </p:txBody>
      </p:sp>
      <p:sp>
        <p:nvSpPr>
          <p:cNvPr id="16" name="Oval 14"/>
          <p:cNvSpPr>
            <a:spLocks noChangeArrowheads="1"/>
          </p:cNvSpPr>
          <p:nvPr/>
        </p:nvSpPr>
        <p:spPr bwMode="auto">
          <a:xfrm>
            <a:off x="6677819" y="4506427"/>
            <a:ext cx="1752600" cy="838200"/>
          </a:xfrm>
          <a:prstGeom prst="ellipse">
            <a:avLst/>
          </a:prstGeom>
          <a:noFill/>
          <a:ln w="9525">
            <a:solidFill>
              <a:schemeClr val="tx1"/>
            </a:solidFill>
            <a:round/>
            <a:headEnd/>
            <a:tailEnd/>
          </a:ln>
          <a:effec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b="1"/>
          </a:p>
        </p:txBody>
      </p:sp>
      <p:sp>
        <p:nvSpPr>
          <p:cNvPr id="17" name="Text Box 15"/>
          <p:cNvSpPr txBox="1">
            <a:spLocks noChangeArrowheads="1"/>
          </p:cNvSpPr>
          <p:nvPr/>
        </p:nvSpPr>
        <p:spPr bwMode="auto">
          <a:xfrm>
            <a:off x="6674888" y="4641243"/>
            <a:ext cx="1831731" cy="519113"/>
          </a:xfrm>
          <a:prstGeom prst="rect">
            <a:avLst/>
          </a:prstGeom>
          <a:noFill/>
          <a:ln w="9525">
            <a:noFill/>
            <a:miter lim="800000"/>
            <a:headEnd/>
            <a:tailEnd/>
          </a:ln>
          <a:effec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spcBef>
                <a:spcPct val="50000"/>
              </a:spcBef>
            </a:pPr>
            <a:r>
              <a:rPr kumimoji="1" lang="en-US" altLang="zh-CN" sz="2800" b="1" dirty="0" err="1">
                <a:latin typeface="Times New Roman" charset="0"/>
              </a:rPr>
              <a:t>Pos</a:t>
            </a:r>
            <a:r>
              <a:rPr kumimoji="1" lang="en-US" altLang="zh-CN" sz="2800" b="1" dirty="0">
                <a:latin typeface="Times New Roman" charset="0"/>
              </a:rPr>
              <a:t> </a:t>
            </a:r>
            <a:r>
              <a:rPr kumimoji="1" lang="en-US" altLang="zh-CN" sz="2800" b="1" dirty="0" err="1">
                <a:latin typeface="Times New Roman" charset="0"/>
              </a:rPr>
              <a:t>Xray</a:t>
            </a:r>
            <a:endParaRPr kumimoji="1" lang="en-US" altLang="zh-CN" sz="2800" b="1" dirty="0">
              <a:latin typeface="Times New Roman" charset="0"/>
            </a:endParaRPr>
          </a:p>
        </p:txBody>
      </p:sp>
      <p:sp>
        <p:nvSpPr>
          <p:cNvPr id="18" name="Line 16"/>
          <p:cNvSpPr>
            <a:spLocks noChangeShapeType="1"/>
          </p:cNvSpPr>
          <p:nvPr/>
        </p:nvSpPr>
        <p:spPr bwMode="auto">
          <a:xfrm flipH="1">
            <a:off x="4849019" y="1534627"/>
            <a:ext cx="685800" cy="685800"/>
          </a:xfrm>
          <a:prstGeom prst="line">
            <a:avLst/>
          </a:prstGeom>
          <a:noFill/>
          <a:ln w="19050">
            <a:solidFill>
              <a:schemeClr val="tx1"/>
            </a:solidFill>
            <a:round/>
            <a:headEnd/>
            <a:tailEnd type="triangle" w="med" len="med"/>
          </a:ln>
          <a:effectLst/>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b="1"/>
          </a:p>
        </p:txBody>
      </p:sp>
      <p:sp>
        <p:nvSpPr>
          <p:cNvPr id="19" name="Line 17"/>
          <p:cNvSpPr>
            <a:spLocks noChangeShapeType="1"/>
          </p:cNvSpPr>
          <p:nvPr/>
        </p:nvSpPr>
        <p:spPr bwMode="auto">
          <a:xfrm>
            <a:off x="5306219" y="2982427"/>
            <a:ext cx="533400" cy="304800"/>
          </a:xfrm>
          <a:prstGeom prst="line">
            <a:avLst/>
          </a:prstGeom>
          <a:noFill/>
          <a:ln w="19050">
            <a:solidFill>
              <a:schemeClr val="tx1"/>
            </a:solidFill>
            <a:round/>
            <a:headEnd/>
            <a:tailEnd type="triangle" w="med" len="med"/>
          </a:ln>
          <a:effectLst/>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b="1"/>
          </a:p>
        </p:txBody>
      </p:sp>
      <p:sp>
        <p:nvSpPr>
          <p:cNvPr id="20" name="Line 18"/>
          <p:cNvSpPr>
            <a:spLocks noChangeShapeType="1"/>
          </p:cNvSpPr>
          <p:nvPr/>
        </p:nvSpPr>
        <p:spPr bwMode="auto">
          <a:xfrm flipH="1">
            <a:off x="6525419" y="3058627"/>
            <a:ext cx="609600" cy="304800"/>
          </a:xfrm>
          <a:prstGeom prst="line">
            <a:avLst/>
          </a:prstGeom>
          <a:noFill/>
          <a:ln w="19050">
            <a:solidFill>
              <a:srgbClr val="000000"/>
            </a:solidFill>
            <a:round/>
            <a:headEnd/>
            <a:tailEnd type="triangle" w="med" len="med"/>
          </a:ln>
          <a:effectLst/>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b="1"/>
          </a:p>
        </p:txBody>
      </p:sp>
      <p:sp>
        <p:nvSpPr>
          <p:cNvPr id="21" name="Line 19"/>
          <p:cNvSpPr>
            <a:spLocks noChangeShapeType="1"/>
          </p:cNvSpPr>
          <p:nvPr/>
        </p:nvSpPr>
        <p:spPr bwMode="auto">
          <a:xfrm>
            <a:off x="4772819" y="3058627"/>
            <a:ext cx="0" cy="1371600"/>
          </a:xfrm>
          <a:prstGeom prst="line">
            <a:avLst/>
          </a:prstGeom>
          <a:noFill/>
          <a:ln w="19050">
            <a:solidFill>
              <a:srgbClr val="000000"/>
            </a:solidFill>
            <a:round/>
            <a:headEnd/>
            <a:tailEnd type="triangle" w="med" len="med"/>
          </a:ln>
          <a:effectLst/>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b="1"/>
          </a:p>
        </p:txBody>
      </p:sp>
      <p:sp>
        <p:nvSpPr>
          <p:cNvPr id="22" name="Line 20"/>
          <p:cNvSpPr>
            <a:spLocks noChangeShapeType="1"/>
          </p:cNvSpPr>
          <p:nvPr/>
        </p:nvSpPr>
        <p:spPr bwMode="auto">
          <a:xfrm>
            <a:off x="7592219" y="3058627"/>
            <a:ext cx="0" cy="1447800"/>
          </a:xfrm>
          <a:prstGeom prst="line">
            <a:avLst/>
          </a:prstGeom>
          <a:noFill/>
          <a:ln w="19050">
            <a:solidFill>
              <a:srgbClr val="000000"/>
            </a:solidFill>
            <a:round/>
            <a:headEnd/>
            <a:tailEnd type="triangle" w="med" len="med"/>
          </a:ln>
          <a:effectLst/>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b="1"/>
          </a:p>
        </p:txBody>
      </p:sp>
      <p:sp>
        <p:nvSpPr>
          <p:cNvPr id="23" name="文本框 22"/>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贝叶斯的预测算法</a:t>
            </a:r>
            <a:endParaRPr lang="zh-CN" altLang="en-US" sz="3600" b="1" dirty="0">
              <a:latin typeface="黑体" panose="02010609060101010101" pitchFamily="49" charset="-122"/>
              <a:ea typeface="黑体" panose="02010609060101010101" pitchFamily="49" charset="-122"/>
            </a:endParaRPr>
          </a:p>
        </p:txBody>
      </p:sp>
      <p:sp>
        <p:nvSpPr>
          <p:cNvPr id="24" name="Rectangle 3"/>
          <p:cNvSpPr>
            <a:spLocks noGrp="1" noChangeArrowheads="1"/>
          </p:cNvSpPr>
          <p:nvPr/>
        </p:nvSpPr>
        <p:spPr bwMode="auto">
          <a:xfrm>
            <a:off x="421332" y="5573226"/>
            <a:ext cx="8351285" cy="77144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3600" b="1">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3200" b="1">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800" b="1">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宋体" pitchFamily="2" charset="-122"/>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9pPr>
          </a:lstStyle>
          <a:p>
            <a:pPr algn="just" eaLnBrk="1" hangingPunct="1">
              <a:lnSpc>
                <a:spcPct val="90000"/>
              </a:lnSpc>
            </a:pPr>
            <a:r>
              <a:rPr lang="zh-CN" altLang="en-US" sz="2400" dirty="0" smtClean="0">
                <a:latin typeface="楷体" panose="02010609060101010101" pitchFamily="49" charset="-122"/>
                <a:ea typeface="楷体" panose="02010609060101010101" pitchFamily="49" charset="-122"/>
              </a:rPr>
              <a:t>为了方便表示，约定：对于一个一点</a:t>
            </a:r>
            <a:r>
              <a:rPr lang="en-US" altLang="zh-CN" sz="2400" dirty="0" smtClean="0">
                <a:latin typeface="楷体" panose="02010609060101010101" pitchFamily="49" charset="-122"/>
                <a:ea typeface="楷体" panose="02010609060101010101" pitchFamily="49" charset="-122"/>
              </a:rPr>
              <a:t>point, P(+point)</a:t>
            </a:r>
            <a:r>
              <a:rPr lang="zh-CN" altLang="en-US" sz="2400" dirty="0" smtClean="0">
                <a:latin typeface="楷体" panose="02010609060101010101" pitchFamily="49" charset="-122"/>
                <a:ea typeface="楷体" panose="02010609060101010101" pitchFamily="49" charset="-122"/>
              </a:rPr>
              <a:t>表示</a:t>
            </a:r>
            <a:r>
              <a:rPr lang="en-US" altLang="zh-CN" sz="2400" dirty="0" smtClean="0">
                <a:latin typeface="楷体" panose="02010609060101010101" pitchFamily="49" charset="-122"/>
                <a:ea typeface="楷体" panose="02010609060101010101" pitchFamily="49" charset="-122"/>
              </a:rPr>
              <a:t>point</a:t>
            </a:r>
            <a:r>
              <a:rPr lang="zh-CN" altLang="en-US" sz="2400" dirty="0" smtClean="0">
                <a:latin typeface="楷体" panose="02010609060101010101" pitchFamily="49" charset="-122"/>
                <a:ea typeface="楷体" panose="02010609060101010101" pitchFamily="49" charset="-122"/>
              </a:rPr>
              <a:t>发生的概率，</a:t>
            </a:r>
            <a:r>
              <a:rPr lang="en-US" altLang="zh-CN" sz="2400" dirty="0">
                <a:latin typeface="楷体" panose="02010609060101010101" pitchFamily="49" charset="-122"/>
                <a:ea typeface="楷体" panose="02010609060101010101" pitchFamily="49" charset="-122"/>
              </a:rPr>
              <a:t>P</a:t>
            </a:r>
            <a:r>
              <a:rPr lang="en-US" altLang="zh-CN" sz="2400" dirty="0" smtClean="0">
                <a:latin typeface="楷体" panose="02010609060101010101" pitchFamily="49" charset="-122"/>
                <a:ea typeface="楷体" panose="02010609060101010101" pitchFamily="49" charset="-122"/>
              </a:rPr>
              <a:t>(-point)</a:t>
            </a:r>
            <a:r>
              <a:rPr lang="zh-CN" altLang="en-US" sz="2400" dirty="0" smtClean="0">
                <a:latin typeface="楷体" panose="02010609060101010101" pitchFamily="49" charset="-122"/>
                <a:ea typeface="楷体" panose="02010609060101010101" pitchFamily="49" charset="-122"/>
              </a:rPr>
              <a:t>表示不发生的概率</a:t>
            </a:r>
            <a:endParaRPr lang="en-US" altLang="zh-CN" sz="2800" dirty="0" smtClean="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963673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8F2B49-3E0F-4308-B67C-F66FDC752879}"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23</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sp>
        <p:nvSpPr>
          <p:cNvPr id="5" name="文本框 4"/>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贝叶斯的预测算法</a:t>
            </a:r>
            <a:endParaRPr lang="zh-CN" altLang="en-US" sz="3600" b="1" dirty="0">
              <a:latin typeface="黑体" panose="02010609060101010101" pitchFamily="49" charset="-122"/>
              <a:ea typeface="黑体" panose="02010609060101010101" pitchFamily="49" charset="-122"/>
            </a:endParaRPr>
          </a:p>
        </p:txBody>
      </p:sp>
      <p:sp>
        <p:nvSpPr>
          <p:cNvPr id="6" name="文本框 5"/>
          <p:cNvSpPr txBox="1"/>
          <p:nvPr/>
        </p:nvSpPr>
        <p:spPr>
          <a:xfrm>
            <a:off x="448407" y="773727"/>
            <a:ext cx="8335107" cy="461665"/>
          </a:xfrm>
          <a:prstGeom prst="rect">
            <a:avLst/>
          </a:prstGeom>
          <a:noFill/>
        </p:spPr>
        <p:txBody>
          <a:bodyPr wrap="square" rtlCol="0">
            <a:spAutoFit/>
          </a:bodyPr>
          <a:lstStyle/>
          <a:p>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例</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7.4 </a:t>
            </a:r>
            <a:r>
              <a:rPr lang="zh-CN" altLang="en-US" sz="2400" b="1" dirty="0" smtClean="0">
                <a:latin typeface="楷体" panose="02010609060101010101" pitchFamily="49" charset="-122"/>
                <a:ea typeface="楷体" panose="02010609060101010101" pitchFamily="49" charset="-122"/>
              </a:rPr>
              <a:t>计算节点</a:t>
            </a:r>
            <a:r>
              <a:rPr lang="en-US" altLang="zh-CN" sz="2400" b="1" dirty="0" smtClean="0">
                <a:latin typeface="楷体" panose="02010609060101010101" pitchFamily="49" charset="-122"/>
                <a:ea typeface="楷体" panose="02010609060101010101" pitchFamily="49" charset="-122"/>
              </a:rPr>
              <a:t>HA</a:t>
            </a:r>
            <a:r>
              <a:rPr lang="zh-CN" altLang="en-US" sz="2400" b="1" dirty="0" smtClean="0">
                <a:latin typeface="楷体" panose="02010609060101010101" pitchFamily="49" charset="-122"/>
                <a:ea typeface="楷体" panose="02010609060101010101" pitchFamily="49" charset="-122"/>
              </a:rPr>
              <a:t>的概率。</a:t>
            </a:r>
            <a:endParaRPr lang="zh-CN" altLang="en-US" b="1" dirty="0">
              <a:latin typeface="楷体" panose="02010609060101010101" pitchFamily="49" charset="-122"/>
              <a:ea typeface="楷体" panose="02010609060101010101" pitchFamily="49" charset="-122"/>
            </a:endParaRPr>
          </a:p>
        </p:txBody>
      </p:sp>
      <p:sp>
        <p:nvSpPr>
          <p:cNvPr id="7" name="TextBox 3"/>
          <p:cNvSpPr txBox="1">
            <a:spLocks noChangeArrowheads="1"/>
          </p:cNvSpPr>
          <p:nvPr/>
        </p:nvSpPr>
        <p:spPr bwMode="auto">
          <a:xfrm>
            <a:off x="628650" y="1217133"/>
            <a:ext cx="83058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目标</a:t>
            </a:r>
            <a:r>
              <a:rPr lang="zh-CN" altLang="en-US" sz="2400" b="1"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P(+HA)=P(+HA|+BT,+HO)P(+BT,+HO)</a:t>
            </a:r>
          </a:p>
          <a:p>
            <a:pPr>
              <a:defRPr/>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+P(+HA|-BT,-HO)P(-BT,-HO)               </a:t>
            </a:r>
          </a:p>
          <a:p>
            <a:pPr>
              <a:defRPr/>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+P(+HA|-BT,+HO)P(-BT,+HO)</a:t>
            </a:r>
          </a:p>
          <a:p>
            <a:pPr>
              <a:defRPr/>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+P(+HA|+BT,-HO)P(+BT,-HO)</a:t>
            </a:r>
          </a:p>
          <a:p>
            <a:pPr>
              <a:defRPr/>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=P(+HA|+BT,+HO)P(+BT)</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P(+HO)</a:t>
            </a:r>
          </a:p>
          <a:p>
            <a:pPr>
              <a:defRPr/>
            </a:pP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+P(+HA|-BT,-HO)P(-BT)</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P(-HO)               </a:t>
            </a:r>
          </a:p>
          <a:p>
            <a:pPr>
              <a:defRPr/>
            </a:pP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+P(+HA|-BT,+HO)P(-BT)</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P(+HO)</a:t>
            </a:r>
          </a:p>
          <a:p>
            <a:pPr>
              <a:defRPr/>
            </a:pP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+P(+HA|+BT,-HO)P(+BT)</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P(-HO)</a:t>
            </a:r>
            <a:endPar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 typeface="Wingdings" panose="05000000000000000000" pitchFamily="2" charset="2"/>
              <a:buChar char="Ø"/>
              <a:defRPr/>
            </a:pP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P(+HO)</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=P(+PT)P(+HO|+PT)+ P(-PT)P(+HO|-PT)</a:t>
            </a:r>
          </a:p>
          <a:p>
            <a:pPr>
              <a:defRPr/>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=0.2*0.7+0.8*0=0.14</a:t>
            </a:r>
          </a:p>
          <a:p>
            <a:pPr>
              <a:defRPr/>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P(-HO)</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=1 - P(+HO)=0.86</a:t>
            </a:r>
          </a:p>
          <a:p>
            <a:pPr marL="457200" indent="-457200">
              <a:buFont typeface="Wingdings" panose="05000000000000000000" pitchFamily="2" charset="2"/>
              <a:buChar char="Ø"/>
              <a:defRPr/>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P(+HA)=0.99*0.001*0.14+0.02*0.999*0.86</a:t>
            </a:r>
          </a:p>
          <a:p>
            <a:pPr>
              <a:defRPr/>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+0.7*0.999*0.14+0.9*0.001*0.86</a:t>
            </a:r>
          </a:p>
          <a:p>
            <a:pPr>
              <a:defRPr/>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=0.1159974</a:t>
            </a:r>
          </a:p>
        </p:txBody>
      </p:sp>
      <p:sp>
        <p:nvSpPr>
          <p:cNvPr id="8" name="矩形 7"/>
          <p:cNvSpPr/>
          <p:nvPr/>
        </p:nvSpPr>
        <p:spPr>
          <a:xfrm>
            <a:off x="5125915" y="672265"/>
            <a:ext cx="3147647" cy="707886"/>
          </a:xfrm>
          <a:prstGeom prst="rect">
            <a:avLst/>
          </a:prstGeom>
          <a:ln>
            <a:solidFill>
              <a:srgbClr val="FF0000"/>
            </a:solidFill>
          </a:ln>
        </p:spPr>
        <p:txBody>
          <a:bodyPr wrap="square">
            <a:spAutoFit/>
          </a:bodyPr>
          <a:lstStyle/>
          <a:p>
            <a:pPr algn="ctr"/>
            <a:r>
              <a:rPr lang="zh-CN" altLang="en-US" sz="2000" b="1" dirty="0" smtClean="0">
                <a:solidFill>
                  <a:srgbClr val="FF0000"/>
                </a:solidFill>
                <a:latin typeface="楷体" panose="02010609060101010101" pitchFamily="49" charset="-122"/>
                <a:ea typeface="楷体" panose="02010609060101010101" pitchFamily="49" charset="-122"/>
              </a:rPr>
              <a:t>已知</a:t>
            </a:r>
            <a:r>
              <a:rPr lang="zh-CN" altLang="en-US" sz="2000" b="1" dirty="0">
                <a:solidFill>
                  <a:srgbClr val="FF0000"/>
                </a:solidFill>
                <a:latin typeface="楷体" panose="02010609060101010101" pitchFamily="49" charset="-122"/>
                <a:ea typeface="楷体" panose="02010609060101010101" pitchFamily="49" charset="-122"/>
              </a:rPr>
              <a:t>条件节点发生与否，推断结果结点发生的</a:t>
            </a:r>
            <a:r>
              <a:rPr lang="zh-CN" altLang="en-US" sz="2000" b="1" dirty="0" smtClean="0">
                <a:solidFill>
                  <a:srgbClr val="FF0000"/>
                </a:solidFill>
                <a:latin typeface="楷体" panose="02010609060101010101" pitchFamily="49" charset="-122"/>
                <a:ea typeface="楷体" panose="02010609060101010101" pitchFamily="49" charset="-122"/>
              </a:rPr>
              <a:t>概率</a:t>
            </a:r>
            <a:endParaRPr lang="zh-CN" altLang="en-US" sz="2000" dirty="0">
              <a:solidFill>
                <a:srgbClr val="FF0000"/>
              </a:solidFill>
            </a:endParaRPr>
          </a:p>
        </p:txBody>
      </p:sp>
    </p:spTree>
    <p:extLst>
      <p:ext uri="{BB962C8B-B14F-4D97-AF65-F5344CB8AC3E}">
        <p14:creationId xmlns:p14="http://schemas.microsoft.com/office/powerpoint/2010/main" val="244088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AE0579-8708-4BCA-888D-83DBEFE0520D}"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24</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sp>
        <p:nvSpPr>
          <p:cNvPr id="6" name="文本框 5"/>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贝叶斯的预测算法</a:t>
            </a:r>
            <a:endParaRPr lang="zh-CN" altLang="en-US" sz="3600" b="1" dirty="0">
              <a:latin typeface="黑体" panose="02010609060101010101" pitchFamily="49" charset="-122"/>
              <a:ea typeface="黑体" panose="02010609060101010101" pitchFamily="49" charset="-122"/>
            </a:endParaRPr>
          </a:p>
        </p:txBody>
      </p:sp>
      <p:sp>
        <p:nvSpPr>
          <p:cNvPr id="7" name="TextBox 3"/>
          <p:cNvSpPr txBox="1">
            <a:spLocks noChangeArrowheads="1"/>
          </p:cNvSpPr>
          <p:nvPr/>
        </p:nvSpPr>
        <p:spPr bwMode="auto">
          <a:xfrm>
            <a:off x="413237" y="2697101"/>
            <a:ext cx="83439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目标</a:t>
            </a:r>
            <a:r>
              <a:rPr lang="zh-CN" altLang="en-US" sz="2400" b="1"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P(+SA)=P(+SA|+HO)</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P(+HO)</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+P(+SA|-HO)P</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(-HO)</a:t>
            </a:r>
          </a:p>
          <a:p>
            <a:pPr>
              <a:defRPr/>
            </a:pPr>
            <a:endPar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endParaRPr>
          </a:p>
          <a:p>
            <a:pPr>
              <a:defRPr/>
            </a:pPr>
            <a:endPar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 typeface="Wingdings" panose="05000000000000000000" pitchFamily="2" charset="2"/>
              <a:buChar char="Ø"/>
              <a:defRPr/>
            </a:pP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P(+HO) </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=P(+PT)P(+HO|+PT)=1*0.7</a:t>
            </a:r>
          </a:p>
          <a:p>
            <a:pPr>
              <a:defRPr/>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P(-HO)</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=1 - P(+HO)=0.3</a:t>
            </a:r>
          </a:p>
          <a:p>
            <a:pPr marL="457200" indent="-457200">
              <a:buFont typeface="Wingdings" panose="05000000000000000000" pitchFamily="2" charset="2"/>
              <a:buChar char="Ø"/>
              <a:defRPr/>
            </a:pPr>
            <a:endPar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 typeface="Wingdings" panose="05000000000000000000" pitchFamily="2" charset="2"/>
              <a:buChar char="Ø"/>
              <a:defRPr/>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P(+SA)=P(+SA|+HO)P(+HO)+P(+SA|-HO)P(-HO)</a:t>
            </a:r>
          </a:p>
          <a:p>
            <a:pPr>
              <a:defRPr/>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=0.7*0.8+0.3*0.1=0.59</a:t>
            </a:r>
            <a:endParaRPr lang="zh-CN" altLang="en-US" sz="2400" b="1" dirty="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p:cNvSpPr txBox="1"/>
          <p:nvPr/>
        </p:nvSpPr>
        <p:spPr>
          <a:xfrm>
            <a:off x="448407" y="773727"/>
            <a:ext cx="8273561" cy="830997"/>
          </a:xfrm>
          <a:prstGeom prst="rect">
            <a:avLst/>
          </a:prstGeom>
          <a:noFill/>
        </p:spPr>
        <p:txBody>
          <a:bodyPr wrap="square" rtlCol="0">
            <a:spAutoFit/>
          </a:bodyPr>
          <a:lstStyle/>
          <a:p>
            <a:pPr algn="just"/>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例</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7.5 </a:t>
            </a:r>
            <a:r>
              <a:rPr lang="zh-CN" altLang="en-US" sz="2400" b="1" dirty="0" smtClean="0">
                <a:latin typeface="楷体" panose="02010609060101010101" pitchFamily="49" charset="-122"/>
                <a:ea typeface="楷体" panose="02010609060101010101" pitchFamily="49" charset="-122"/>
              </a:rPr>
              <a:t>计算已知参加晚会的情况下，第二天早上呼吸有酒精味的概率。</a:t>
            </a:r>
            <a:endParaRPr lang="zh-CN" altLang="en-US" b="1" dirty="0">
              <a:latin typeface="楷体" panose="02010609060101010101" pitchFamily="49" charset="-122"/>
              <a:ea typeface="楷体" panose="02010609060101010101" pitchFamily="49" charset="-122"/>
            </a:endParaRPr>
          </a:p>
        </p:txBody>
      </p:sp>
      <p:sp>
        <p:nvSpPr>
          <p:cNvPr id="10" name="矩形 9"/>
          <p:cNvSpPr/>
          <p:nvPr/>
        </p:nvSpPr>
        <p:spPr>
          <a:xfrm>
            <a:off x="1107831" y="1950857"/>
            <a:ext cx="7033846" cy="461665"/>
          </a:xfrm>
          <a:prstGeom prst="rect">
            <a:avLst/>
          </a:prstGeom>
          <a:ln>
            <a:solidFill>
              <a:srgbClr val="FF0000"/>
            </a:solidFill>
          </a:ln>
        </p:spPr>
        <p:txBody>
          <a:bodyPr wrap="square">
            <a:spAutoFit/>
          </a:bodyPr>
          <a:lstStyle/>
          <a:p>
            <a:pPr algn="ctr"/>
            <a:r>
              <a:rPr lang="zh-CN" altLang="en-US" sz="2400" b="1" dirty="0" smtClean="0">
                <a:solidFill>
                  <a:srgbClr val="FF0000"/>
                </a:solidFill>
                <a:latin typeface="楷体" panose="02010609060101010101" pitchFamily="49" charset="-122"/>
                <a:ea typeface="楷体" panose="02010609060101010101" pitchFamily="49" charset="-122"/>
              </a:rPr>
              <a:t>已知</a:t>
            </a:r>
            <a:r>
              <a:rPr lang="zh-CN" altLang="en-US" sz="2400" b="1" dirty="0">
                <a:solidFill>
                  <a:srgbClr val="FF0000"/>
                </a:solidFill>
                <a:latin typeface="楷体" panose="02010609060101010101" pitchFamily="49" charset="-122"/>
                <a:ea typeface="楷体" panose="02010609060101010101" pitchFamily="49" charset="-122"/>
              </a:rPr>
              <a:t>条件节点发生与否，推断结果结点发生的</a:t>
            </a:r>
            <a:r>
              <a:rPr lang="zh-CN" altLang="en-US" sz="2400" b="1" dirty="0" smtClean="0">
                <a:solidFill>
                  <a:srgbClr val="FF0000"/>
                </a:solidFill>
                <a:latin typeface="楷体" panose="02010609060101010101" pitchFamily="49" charset="-122"/>
                <a:ea typeface="楷体" panose="02010609060101010101" pitchFamily="49" charset="-122"/>
              </a:rPr>
              <a:t>概率</a:t>
            </a:r>
            <a:endParaRPr lang="zh-CN" altLang="en-US" sz="2400" dirty="0">
              <a:solidFill>
                <a:srgbClr val="FF0000"/>
              </a:solidFill>
            </a:endParaRPr>
          </a:p>
        </p:txBody>
      </p:sp>
    </p:spTree>
    <p:extLst>
      <p:ext uri="{BB962C8B-B14F-4D97-AF65-F5344CB8AC3E}">
        <p14:creationId xmlns:p14="http://schemas.microsoft.com/office/powerpoint/2010/main" val="2883407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5E9C49-1BB1-4581-97F5-55ACC467B5B1}"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25</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sp>
        <p:nvSpPr>
          <p:cNvPr id="5" name="文本框 4"/>
          <p:cNvSpPr txBox="1"/>
          <p:nvPr/>
        </p:nvSpPr>
        <p:spPr>
          <a:xfrm>
            <a:off x="448407" y="773727"/>
            <a:ext cx="8273561" cy="461665"/>
          </a:xfrm>
          <a:prstGeom prst="rect">
            <a:avLst/>
          </a:prstGeom>
          <a:noFill/>
        </p:spPr>
        <p:txBody>
          <a:bodyPr wrap="square" rtlCol="0">
            <a:spAutoFit/>
          </a:bodyPr>
          <a:lstStyle/>
          <a:p>
            <a:pPr algn="just"/>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例</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7.6 </a:t>
            </a:r>
            <a:r>
              <a:rPr lang="zh-CN" altLang="en-US" sz="2400" b="1" dirty="0" smtClean="0">
                <a:latin typeface="楷体" panose="02010609060101010101" pitchFamily="49" charset="-122"/>
                <a:ea typeface="楷体" panose="02010609060101010101" pitchFamily="49" charset="-122"/>
              </a:rPr>
              <a:t>计算已知参加晚会的情况下，头痛发生的概率。</a:t>
            </a:r>
            <a:endParaRPr lang="zh-CN" altLang="en-US" b="1" dirty="0">
              <a:latin typeface="楷体" panose="02010609060101010101" pitchFamily="49" charset="-122"/>
              <a:ea typeface="楷体" panose="02010609060101010101" pitchFamily="49" charset="-122"/>
            </a:endParaRPr>
          </a:p>
        </p:txBody>
      </p:sp>
      <p:sp>
        <p:nvSpPr>
          <p:cNvPr id="6" name="文本框 5"/>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贝叶斯的预测算法</a:t>
            </a:r>
            <a:endParaRPr lang="zh-CN" altLang="en-US" sz="3600" b="1" dirty="0">
              <a:latin typeface="黑体" panose="02010609060101010101" pitchFamily="49" charset="-122"/>
              <a:ea typeface="黑体" panose="02010609060101010101" pitchFamily="49" charset="-122"/>
            </a:endParaRPr>
          </a:p>
        </p:txBody>
      </p:sp>
      <p:sp>
        <p:nvSpPr>
          <p:cNvPr id="7" name="TextBox 3"/>
          <p:cNvSpPr txBox="1">
            <a:spLocks noChangeArrowheads="1"/>
          </p:cNvSpPr>
          <p:nvPr/>
        </p:nvSpPr>
        <p:spPr bwMode="auto">
          <a:xfrm>
            <a:off x="448407" y="2116687"/>
            <a:ext cx="8314593"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目标</a:t>
            </a:r>
            <a:r>
              <a:rPr lang="zh-CN" altLang="en-US" sz="2400" b="1"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P(+HA)= P(+HA|+BT,+HO)P(+BT)</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P(+HO)</a:t>
            </a:r>
          </a:p>
          <a:p>
            <a:pPr>
              <a:defRPr/>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+P(+HA|-BT,-HO)P(-BT)</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P(-HO)</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a:t>
            </a:r>
          </a:p>
          <a:p>
            <a:pPr>
              <a:defRPr/>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+P(+HA|-BT,+HO)P(-BT)</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P(+HO)</a:t>
            </a:r>
          </a:p>
          <a:p>
            <a:pPr>
              <a:defRPr/>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+P(+HA|+BT,-HO)P(+BT)</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P(-HO)</a:t>
            </a:r>
          </a:p>
          <a:p>
            <a:pPr>
              <a:defRPr/>
            </a:pPr>
            <a:endPar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 typeface="Wingdings" panose="05000000000000000000" pitchFamily="2" charset="2"/>
              <a:buChar char="Ø"/>
              <a:defRPr/>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P(+HO)</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=P(+PT)P(+HO|+PT)=1*0.7</a:t>
            </a:r>
          </a:p>
          <a:p>
            <a:pPr>
              <a:defRPr/>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 -HO)</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=1 - P(+HO) =0.3 </a:t>
            </a:r>
          </a:p>
          <a:p>
            <a:pPr>
              <a:defRPr/>
            </a:pPr>
            <a:endPar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 typeface="Wingdings" panose="05000000000000000000" pitchFamily="2" charset="2"/>
              <a:buChar char="Ø"/>
              <a:defRPr/>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P(+HA)=0.99*0.001*</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0.7</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+0.02*0.999</a:t>
            </a:r>
            <a:r>
              <a:rPr lang="zh-CN" altLang="en-US" sz="2400" b="1"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0.3</a:t>
            </a:r>
          </a:p>
          <a:p>
            <a:pPr>
              <a:defRPr/>
            </a:pPr>
            <a:r>
              <a:rPr lang="zh-CN" altLang="en-US" sz="2400" b="1"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+0.7</a:t>
            </a:r>
            <a:r>
              <a:rPr lang="zh-CN" altLang="en-US" sz="2400" b="1"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0.999*</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0.7</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+0.9*0.001*</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0.3</a:t>
            </a:r>
          </a:p>
          <a:p>
            <a:pPr>
              <a:defRPr/>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=0.496467</a:t>
            </a:r>
            <a:endParaRPr lang="zh-CN" altLang="en-US" sz="2400" b="1" dirty="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7"/>
          <p:cNvSpPr/>
          <p:nvPr/>
        </p:nvSpPr>
        <p:spPr>
          <a:xfrm>
            <a:off x="993531" y="1579930"/>
            <a:ext cx="6981091" cy="461665"/>
          </a:xfrm>
          <a:prstGeom prst="rect">
            <a:avLst/>
          </a:prstGeom>
          <a:ln>
            <a:solidFill>
              <a:srgbClr val="FF0000"/>
            </a:solidFill>
          </a:ln>
        </p:spPr>
        <p:txBody>
          <a:bodyPr wrap="square">
            <a:spAutoFit/>
          </a:bodyPr>
          <a:lstStyle/>
          <a:p>
            <a:pPr algn="ctr"/>
            <a:r>
              <a:rPr lang="zh-CN" altLang="en-US" sz="2400" b="1" dirty="0" smtClean="0">
                <a:solidFill>
                  <a:srgbClr val="FF0000"/>
                </a:solidFill>
                <a:latin typeface="楷体" panose="02010609060101010101" pitchFamily="49" charset="-122"/>
                <a:ea typeface="楷体" panose="02010609060101010101" pitchFamily="49" charset="-122"/>
              </a:rPr>
              <a:t>已知</a:t>
            </a:r>
            <a:r>
              <a:rPr lang="zh-CN" altLang="en-US" sz="2400" b="1" dirty="0">
                <a:solidFill>
                  <a:srgbClr val="FF0000"/>
                </a:solidFill>
                <a:latin typeface="楷体" panose="02010609060101010101" pitchFamily="49" charset="-122"/>
                <a:ea typeface="楷体" panose="02010609060101010101" pitchFamily="49" charset="-122"/>
              </a:rPr>
              <a:t>条件节点发生与否，推断结果结点发生的</a:t>
            </a:r>
            <a:r>
              <a:rPr lang="zh-CN" altLang="en-US" sz="2400" b="1" dirty="0" smtClean="0">
                <a:solidFill>
                  <a:srgbClr val="FF0000"/>
                </a:solidFill>
                <a:latin typeface="楷体" panose="02010609060101010101" pitchFamily="49" charset="-122"/>
                <a:ea typeface="楷体" panose="02010609060101010101" pitchFamily="49" charset="-122"/>
              </a:rPr>
              <a:t>概率</a:t>
            </a:r>
            <a:endParaRPr lang="zh-CN" altLang="en-US" sz="2400" dirty="0">
              <a:solidFill>
                <a:srgbClr val="FF0000"/>
              </a:solidFill>
            </a:endParaRPr>
          </a:p>
        </p:txBody>
      </p:sp>
    </p:spTree>
    <p:extLst>
      <p:ext uri="{BB962C8B-B14F-4D97-AF65-F5344CB8AC3E}">
        <p14:creationId xmlns:p14="http://schemas.microsoft.com/office/powerpoint/2010/main" val="269662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8BC7E7D-AFDF-4753-B397-731663E60DE9}"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26</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sp>
        <p:nvSpPr>
          <p:cNvPr id="5" name="文本框 4"/>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贝叶斯的诊断算法</a:t>
            </a:r>
            <a:endParaRPr lang="zh-CN" altLang="en-US" sz="3600" b="1" dirty="0">
              <a:latin typeface="黑体" panose="02010609060101010101" pitchFamily="49" charset="-122"/>
              <a:ea typeface="黑体" panose="02010609060101010101" pitchFamily="49" charset="-122"/>
            </a:endParaRPr>
          </a:p>
        </p:txBody>
      </p:sp>
      <p:sp>
        <p:nvSpPr>
          <p:cNvPr id="6" name="文本框 5"/>
          <p:cNvSpPr txBox="1"/>
          <p:nvPr/>
        </p:nvSpPr>
        <p:spPr>
          <a:xfrm>
            <a:off x="448407" y="773727"/>
            <a:ext cx="8273561" cy="461665"/>
          </a:xfrm>
          <a:prstGeom prst="rect">
            <a:avLst/>
          </a:prstGeom>
          <a:noFill/>
        </p:spPr>
        <p:txBody>
          <a:bodyPr wrap="square" rtlCol="0">
            <a:spAutoFit/>
          </a:bodyPr>
          <a:lstStyle/>
          <a:p>
            <a:pPr algn="just"/>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例</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7.7 </a:t>
            </a:r>
            <a:r>
              <a:rPr lang="zh-CN" altLang="en-US" sz="2400" b="1" dirty="0" smtClean="0">
                <a:latin typeface="楷体" panose="02010609060101010101" pitchFamily="49" charset="-122"/>
                <a:ea typeface="楷体" panose="02010609060101010101" pitchFamily="49" charset="-122"/>
              </a:rPr>
              <a:t>计算已知</a:t>
            </a:r>
            <a:r>
              <a:rPr lang="en-US" altLang="zh-CN" sz="2400" b="1" dirty="0" smtClean="0">
                <a:latin typeface="楷体" panose="02010609060101010101" pitchFamily="49" charset="-122"/>
                <a:ea typeface="楷体" panose="02010609060101010101" pitchFamily="49" charset="-122"/>
              </a:rPr>
              <a:t>X</a:t>
            </a:r>
            <a:r>
              <a:rPr lang="zh-CN" altLang="en-US" sz="2400" b="1" dirty="0" smtClean="0">
                <a:latin typeface="楷体" panose="02010609060101010101" pitchFamily="49" charset="-122"/>
                <a:ea typeface="楷体" panose="02010609060101010101" pitchFamily="49" charset="-122"/>
              </a:rPr>
              <a:t>光检查呈阳性的情况下，患脑瘤的概率。</a:t>
            </a:r>
            <a:endParaRPr lang="zh-CN" altLang="en-US" b="1" dirty="0">
              <a:latin typeface="楷体" panose="02010609060101010101" pitchFamily="49" charset="-122"/>
              <a:ea typeface="楷体" panose="02010609060101010101" pitchFamily="49" charset="-122"/>
            </a:endParaRPr>
          </a:p>
        </p:txBody>
      </p:sp>
      <p:sp>
        <p:nvSpPr>
          <p:cNvPr id="7" name="矩形 6"/>
          <p:cNvSpPr/>
          <p:nvPr/>
        </p:nvSpPr>
        <p:spPr>
          <a:xfrm>
            <a:off x="1028700" y="1579930"/>
            <a:ext cx="6981092" cy="461665"/>
          </a:xfrm>
          <a:prstGeom prst="rect">
            <a:avLst/>
          </a:prstGeom>
          <a:ln>
            <a:solidFill>
              <a:srgbClr val="FF0000"/>
            </a:solidFill>
          </a:ln>
        </p:spPr>
        <p:txBody>
          <a:bodyPr wrap="square">
            <a:spAutoFit/>
          </a:bodyPr>
          <a:lstStyle/>
          <a:p>
            <a:pPr algn="ctr"/>
            <a:r>
              <a:rPr lang="zh-CN" altLang="en-US" sz="2400" b="1" dirty="0" smtClean="0">
                <a:solidFill>
                  <a:srgbClr val="FF0000"/>
                </a:solidFill>
                <a:latin typeface="楷体" panose="02010609060101010101" pitchFamily="49" charset="-122"/>
                <a:ea typeface="楷体" panose="02010609060101010101" pitchFamily="49" charset="-122"/>
              </a:rPr>
              <a:t>已知</a:t>
            </a:r>
            <a:r>
              <a:rPr lang="zh-CN" altLang="en-US" sz="2400" b="1" dirty="0">
                <a:solidFill>
                  <a:srgbClr val="FF0000"/>
                </a:solidFill>
                <a:latin typeface="楷体" panose="02010609060101010101" pitchFamily="49" charset="-122"/>
                <a:ea typeface="楷体" panose="02010609060101010101" pitchFamily="49" charset="-122"/>
              </a:rPr>
              <a:t>结果</a:t>
            </a:r>
            <a:r>
              <a:rPr lang="zh-CN" altLang="en-US" sz="2400" b="1" dirty="0" smtClean="0">
                <a:solidFill>
                  <a:srgbClr val="FF0000"/>
                </a:solidFill>
                <a:latin typeface="楷体" panose="02010609060101010101" pitchFamily="49" charset="-122"/>
                <a:ea typeface="楷体" panose="02010609060101010101" pitchFamily="49" charset="-122"/>
              </a:rPr>
              <a:t>结点发生</a:t>
            </a:r>
            <a:r>
              <a:rPr lang="zh-CN" altLang="en-US" sz="2400" b="1" dirty="0">
                <a:solidFill>
                  <a:srgbClr val="FF0000"/>
                </a:solidFill>
                <a:latin typeface="楷体" panose="02010609060101010101" pitchFamily="49" charset="-122"/>
                <a:ea typeface="楷体" panose="02010609060101010101" pitchFamily="49" charset="-122"/>
              </a:rPr>
              <a:t>与否，</a:t>
            </a:r>
            <a:r>
              <a:rPr lang="zh-CN" altLang="en-US" sz="2400" b="1" dirty="0" smtClean="0">
                <a:solidFill>
                  <a:srgbClr val="FF0000"/>
                </a:solidFill>
                <a:latin typeface="楷体" panose="02010609060101010101" pitchFamily="49" charset="-122"/>
                <a:ea typeface="楷体" panose="02010609060101010101" pitchFamily="49" charset="-122"/>
              </a:rPr>
              <a:t>推断</a:t>
            </a:r>
            <a:r>
              <a:rPr lang="zh-CN" altLang="en-US" sz="2400" b="1" dirty="0">
                <a:solidFill>
                  <a:srgbClr val="FF0000"/>
                </a:solidFill>
                <a:latin typeface="楷体" panose="02010609060101010101" pitchFamily="49" charset="-122"/>
                <a:ea typeface="楷体" panose="02010609060101010101" pitchFamily="49" charset="-122"/>
              </a:rPr>
              <a:t>条件节点</a:t>
            </a:r>
            <a:r>
              <a:rPr lang="zh-CN" altLang="en-US" sz="2400" b="1" dirty="0" smtClean="0">
                <a:solidFill>
                  <a:srgbClr val="FF0000"/>
                </a:solidFill>
                <a:latin typeface="楷体" panose="02010609060101010101" pitchFamily="49" charset="-122"/>
                <a:ea typeface="楷体" panose="02010609060101010101" pitchFamily="49" charset="-122"/>
              </a:rPr>
              <a:t>发生</a:t>
            </a:r>
            <a:r>
              <a:rPr lang="zh-CN" altLang="en-US" sz="2400" b="1" dirty="0">
                <a:solidFill>
                  <a:srgbClr val="FF0000"/>
                </a:solidFill>
                <a:latin typeface="楷体" panose="02010609060101010101" pitchFamily="49" charset="-122"/>
                <a:ea typeface="楷体" panose="02010609060101010101" pitchFamily="49" charset="-122"/>
              </a:rPr>
              <a:t>的</a:t>
            </a:r>
            <a:r>
              <a:rPr lang="zh-CN" altLang="en-US" sz="2400" b="1" dirty="0" smtClean="0">
                <a:solidFill>
                  <a:srgbClr val="FF0000"/>
                </a:solidFill>
                <a:latin typeface="楷体" panose="02010609060101010101" pitchFamily="49" charset="-122"/>
                <a:ea typeface="楷体" panose="02010609060101010101" pitchFamily="49" charset="-122"/>
              </a:rPr>
              <a:t>概率</a:t>
            </a:r>
            <a:endParaRPr lang="zh-CN" altLang="en-US" sz="2400" dirty="0">
              <a:solidFill>
                <a:srgbClr val="FF0000"/>
              </a:solidFill>
            </a:endParaRPr>
          </a:p>
        </p:txBody>
      </p:sp>
      <p:sp>
        <p:nvSpPr>
          <p:cNvPr id="8" name="TextBox 3"/>
          <p:cNvSpPr txBox="1">
            <a:spLocks noChangeArrowheads="1"/>
          </p:cNvSpPr>
          <p:nvPr/>
        </p:nvSpPr>
        <p:spPr bwMode="auto">
          <a:xfrm>
            <a:off x="356088" y="2324578"/>
            <a:ext cx="82296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目标</a:t>
            </a:r>
            <a:r>
              <a:rPr lang="zh-CN" altLang="en-US" sz="2400" b="1"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P(+BT|+PX)={P (+BT)P(+PX|+BT)} / </a:t>
            </a: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P(+PX)</a:t>
            </a:r>
          </a:p>
          <a:p>
            <a:pPr>
              <a:defRPr/>
            </a:pP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p>
          <a:p>
            <a:pPr marL="342900" indent="-342900">
              <a:buFont typeface="Wingdings" panose="05000000000000000000" pitchFamily="2" charset="2"/>
              <a:buChar char="Ø"/>
              <a:defRPr/>
            </a:pP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P(+PX)</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P (+BT)P(+PX|+BT)+ P (-BT)P(+PX|-BT)</a:t>
            </a:r>
          </a:p>
          <a:p>
            <a:pPr>
              <a:defRPr/>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=0.001*0.98+0.999*0.01=0.01097=0.011</a:t>
            </a:r>
          </a:p>
          <a:p>
            <a:pPr>
              <a:defRPr/>
            </a:pPr>
            <a:endPar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defRPr/>
            </a:pP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Ø"/>
              <a:defRPr/>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       P(+BT|+PX)={P (+BT)P(+PX|+BT)} / P(+PX)</a:t>
            </a:r>
          </a:p>
          <a:p>
            <a:pPr>
              <a:defRPr/>
            </a:pPr>
            <a:r>
              <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=0.001*0.98/0.011=0.0890909</a:t>
            </a:r>
            <a:endParaRPr lang="zh-CN" altLang="en-US" sz="28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defRPr/>
            </a:pPr>
            <a:endParaRPr lang="en-US" altLang="zh-CN" sz="24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59615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4B56710-A09E-4BCA-B1E1-E649A71742EC}"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27</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sp>
        <p:nvSpPr>
          <p:cNvPr id="5" name="文本框 4"/>
          <p:cNvSpPr txBox="1"/>
          <p:nvPr/>
        </p:nvSpPr>
        <p:spPr>
          <a:xfrm>
            <a:off x="448407" y="773727"/>
            <a:ext cx="8273561" cy="461665"/>
          </a:xfrm>
          <a:prstGeom prst="rect">
            <a:avLst/>
          </a:prstGeom>
          <a:noFill/>
        </p:spPr>
        <p:txBody>
          <a:bodyPr wrap="square" rtlCol="0">
            <a:spAutoFit/>
          </a:bodyPr>
          <a:lstStyle/>
          <a:p>
            <a:pPr algn="just"/>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例</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7.8 </a:t>
            </a:r>
            <a:r>
              <a:rPr lang="zh-CN" altLang="en-US" sz="2400" b="1" dirty="0" smtClean="0">
                <a:latin typeface="楷体" panose="02010609060101010101" pitchFamily="49" charset="-122"/>
                <a:ea typeface="楷体" panose="02010609060101010101" pitchFamily="49" charset="-122"/>
              </a:rPr>
              <a:t>计算已知头痛的情况下，患脑瘤的概率。</a:t>
            </a:r>
            <a:endParaRPr lang="zh-CN" altLang="en-US" b="1" dirty="0">
              <a:latin typeface="楷体" panose="02010609060101010101" pitchFamily="49" charset="-122"/>
              <a:ea typeface="楷体" panose="02010609060101010101" pitchFamily="49" charset="-122"/>
            </a:endParaRPr>
          </a:p>
        </p:txBody>
      </p:sp>
      <p:sp>
        <p:nvSpPr>
          <p:cNvPr id="6" name="矩形 5"/>
          <p:cNvSpPr/>
          <p:nvPr/>
        </p:nvSpPr>
        <p:spPr>
          <a:xfrm>
            <a:off x="923192" y="1511597"/>
            <a:ext cx="7112977" cy="461665"/>
          </a:xfrm>
          <a:prstGeom prst="rect">
            <a:avLst/>
          </a:prstGeom>
          <a:ln>
            <a:solidFill>
              <a:srgbClr val="FF0000"/>
            </a:solidFill>
          </a:ln>
        </p:spPr>
        <p:txBody>
          <a:bodyPr wrap="square">
            <a:spAutoFit/>
          </a:bodyPr>
          <a:lstStyle/>
          <a:p>
            <a:pPr algn="ctr"/>
            <a:r>
              <a:rPr lang="zh-CN" altLang="en-US" sz="2400" b="1" dirty="0" smtClean="0">
                <a:solidFill>
                  <a:srgbClr val="FF0000"/>
                </a:solidFill>
                <a:latin typeface="楷体" panose="02010609060101010101" pitchFamily="49" charset="-122"/>
                <a:ea typeface="楷体" panose="02010609060101010101" pitchFamily="49" charset="-122"/>
              </a:rPr>
              <a:t>已知</a:t>
            </a:r>
            <a:r>
              <a:rPr lang="zh-CN" altLang="en-US" sz="2400" b="1" dirty="0">
                <a:solidFill>
                  <a:srgbClr val="FF0000"/>
                </a:solidFill>
                <a:latin typeface="楷体" panose="02010609060101010101" pitchFamily="49" charset="-122"/>
                <a:ea typeface="楷体" panose="02010609060101010101" pitchFamily="49" charset="-122"/>
              </a:rPr>
              <a:t>结果</a:t>
            </a:r>
            <a:r>
              <a:rPr lang="zh-CN" altLang="en-US" sz="2400" b="1" dirty="0" smtClean="0">
                <a:solidFill>
                  <a:srgbClr val="FF0000"/>
                </a:solidFill>
                <a:latin typeface="楷体" panose="02010609060101010101" pitchFamily="49" charset="-122"/>
                <a:ea typeface="楷体" panose="02010609060101010101" pitchFamily="49" charset="-122"/>
              </a:rPr>
              <a:t>结点发生</a:t>
            </a:r>
            <a:r>
              <a:rPr lang="zh-CN" altLang="en-US" sz="2400" b="1" dirty="0">
                <a:solidFill>
                  <a:srgbClr val="FF0000"/>
                </a:solidFill>
                <a:latin typeface="楷体" panose="02010609060101010101" pitchFamily="49" charset="-122"/>
                <a:ea typeface="楷体" panose="02010609060101010101" pitchFamily="49" charset="-122"/>
              </a:rPr>
              <a:t>与否，</a:t>
            </a:r>
            <a:r>
              <a:rPr lang="zh-CN" altLang="en-US" sz="2400" b="1" dirty="0" smtClean="0">
                <a:solidFill>
                  <a:srgbClr val="FF0000"/>
                </a:solidFill>
                <a:latin typeface="楷体" panose="02010609060101010101" pitchFamily="49" charset="-122"/>
                <a:ea typeface="楷体" panose="02010609060101010101" pitchFamily="49" charset="-122"/>
              </a:rPr>
              <a:t>推断</a:t>
            </a:r>
            <a:r>
              <a:rPr lang="zh-CN" altLang="en-US" sz="2400" b="1" dirty="0">
                <a:solidFill>
                  <a:srgbClr val="FF0000"/>
                </a:solidFill>
                <a:latin typeface="楷体" panose="02010609060101010101" pitchFamily="49" charset="-122"/>
                <a:ea typeface="楷体" panose="02010609060101010101" pitchFamily="49" charset="-122"/>
              </a:rPr>
              <a:t>条件节点</a:t>
            </a:r>
            <a:r>
              <a:rPr lang="zh-CN" altLang="en-US" sz="2400" b="1" dirty="0" smtClean="0">
                <a:solidFill>
                  <a:srgbClr val="FF0000"/>
                </a:solidFill>
                <a:latin typeface="楷体" panose="02010609060101010101" pitchFamily="49" charset="-122"/>
                <a:ea typeface="楷体" panose="02010609060101010101" pitchFamily="49" charset="-122"/>
              </a:rPr>
              <a:t>发生</a:t>
            </a:r>
            <a:r>
              <a:rPr lang="zh-CN" altLang="en-US" sz="2400" b="1" dirty="0">
                <a:solidFill>
                  <a:srgbClr val="FF0000"/>
                </a:solidFill>
                <a:latin typeface="楷体" panose="02010609060101010101" pitchFamily="49" charset="-122"/>
                <a:ea typeface="楷体" panose="02010609060101010101" pitchFamily="49" charset="-122"/>
              </a:rPr>
              <a:t>的</a:t>
            </a:r>
            <a:r>
              <a:rPr lang="zh-CN" altLang="en-US" sz="2400" b="1" dirty="0" smtClean="0">
                <a:solidFill>
                  <a:srgbClr val="FF0000"/>
                </a:solidFill>
                <a:latin typeface="楷体" panose="02010609060101010101" pitchFamily="49" charset="-122"/>
                <a:ea typeface="楷体" panose="02010609060101010101" pitchFamily="49" charset="-122"/>
              </a:rPr>
              <a:t>概率</a:t>
            </a:r>
            <a:endParaRPr lang="zh-CN" altLang="en-US" sz="2400" dirty="0">
              <a:solidFill>
                <a:srgbClr val="FF0000"/>
              </a:solidFill>
            </a:endParaRPr>
          </a:p>
        </p:txBody>
      </p:sp>
      <p:sp>
        <p:nvSpPr>
          <p:cNvPr id="7" name="文本框 6"/>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贝叶斯的诊断算法</a:t>
            </a:r>
            <a:endParaRPr lang="zh-CN" altLang="en-US" sz="3600" b="1" dirty="0">
              <a:latin typeface="黑体" panose="02010609060101010101" pitchFamily="49" charset="-122"/>
              <a:ea typeface="黑体" panose="02010609060101010101" pitchFamily="49" charset="-122"/>
            </a:endParaRPr>
          </a:p>
        </p:txBody>
      </p:sp>
      <p:sp>
        <p:nvSpPr>
          <p:cNvPr id="8" name="TextBox 3"/>
          <p:cNvSpPr txBox="1">
            <a:spLocks noChangeArrowheads="1"/>
          </p:cNvSpPr>
          <p:nvPr/>
        </p:nvSpPr>
        <p:spPr bwMode="auto">
          <a:xfrm>
            <a:off x="448406" y="2225814"/>
            <a:ext cx="8458201" cy="3416320"/>
          </a:xfrm>
          <a:prstGeom prst="rect">
            <a:avLst/>
          </a:prstGeom>
          <a:noFill/>
          <a:ln w="9525">
            <a:noFill/>
            <a:miter lim="800000"/>
            <a:headEnd/>
            <a:tailEnd/>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目标：</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P(+BT|+HA)={P(+BT)</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P(+HA|+BT)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P(HA)</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                      ={0.001*0.9123}/{0.016}=0.007867</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Ø"/>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(+HA|+BT)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=P(+HA|+BT,+HO)*</a:t>
            </a:r>
            <a:r>
              <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P(+HO)</a:t>
            </a:r>
          </a:p>
          <a:p>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P(+HA|+BT,-HO)*</a:t>
            </a:r>
            <a:r>
              <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P(-HO)</a:t>
            </a:r>
          </a:p>
          <a:p>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                    =0.99*0.14+0.9*0.86=0.912</a:t>
            </a:r>
          </a:p>
          <a:p>
            <a:endParaRPr lang="en-US"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(+HO)</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=P(+PX)P(+HO|+PX)+ P(-PX)P(+HO|-PX</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0.14</a:t>
            </a:r>
          </a:p>
          <a:p>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(-HO)</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0.86</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1799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E39540-46C9-449C-ABA7-B9376E047646}"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28</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sp>
        <p:nvSpPr>
          <p:cNvPr id="5" name="文本框 4"/>
          <p:cNvSpPr txBox="1"/>
          <p:nvPr/>
        </p:nvSpPr>
        <p:spPr>
          <a:xfrm>
            <a:off x="448407" y="773727"/>
            <a:ext cx="8273561" cy="830997"/>
          </a:xfrm>
          <a:prstGeom prst="rect">
            <a:avLst/>
          </a:prstGeom>
          <a:noFill/>
        </p:spPr>
        <p:txBody>
          <a:bodyPr wrap="square" rtlCol="0">
            <a:spAutoFit/>
          </a:bodyPr>
          <a:lstStyle/>
          <a:p>
            <a:pPr algn="just"/>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例</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7.9 </a:t>
            </a:r>
            <a:r>
              <a:rPr lang="zh-CN" altLang="en-US" sz="2400" b="1" dirty="0" smtClean="0">
                <a:latin typeface="楷体" panose="02010609060101010101" pitchFamily="49" charset="-122"/>
                <a:ea typeface="楷体" panose="02010609060101010101" pitchFamily="49" charset="-122"/>
              </a:rPr>
              <a:t>计算参加晚上并且第二天早上呼吸有酒精味的情况下，宿醉发生的概率。</a:t>
            </a:r>
            <a:endParaRPr lang="zh-CN" altLang="en-US" b="1" dirty="0">
              <a:latin typeface="楷体" panose="02010609060101010101" pitchFamily="49" charset="-122"/>
              <a:ea typeface="楷体" panose="02010609060101010101" pitchFamily="49" charset="-122"/>
            </a:endParaRPr>
          </a:p>
        </p:txBody>
      </p:sp>
      <p:sp>
        <p:nvSpPr>
          <p:cNvPr id="7" name="文本框 6"/>
          <p:cNvSpPr txBox="1"/>
          <p:nvPr/>
        </p:nvSpPr>
        <p:spPr>
          <a:xfrm>
            <a:off x="277086" y="27712"/>
            <a:ext cx="7337052"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贝叶斯的预测和诊断综合算法</a:t>
            </a:r>
            <a:endParaRPr lang="zh-CN" altLang="en-US" sz="3600" b="1" dirty="0">
              <a:latin typeface="黑体" panose="02010609060101010101" pitchFamily="49" charset="-122"/>
              <a:ea typeface="黑体" panose="02010609060101010101" pitchFamily="49" charset="-122"/>
            </a:endParaRPr>
          </a:p>
        </p:txBody>
      </p:sp>
      <p:sp>
        <p:nvSpPr>
          <p:cNvPr id="8" name="TextBox 3"/>
          <p:cNvSpPr txBox="1">
            <a:spLocks noChangeArrowheads="1"/>
          </p:cNvSpPr>
          <p:nvPr/>
        </p:nvSpPr>
        <p:spPr bwMode="auto">
          <a:xfrm>
            <a:off x="448407" y="1892239"/>
            <a:ext cx="8370279" cy="4154984"/>
          </a:xfrm>
          <a:prstGeom prst="rect">
            <a:avLst/>
          </a:prstGeom>
          <a:noFill/>
          <a:ln w="9525">
            <a:noFill/>
            <a:miter lim="800000"/>
            <a:headEnd/>
            <a:tailEnd/>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目标</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P</a:t>
            </a:r>
            <a:r>
              <a:rPr lang="en-US" altLang="zh-CN" sz="2400" b="1" dirty="0">
                <a:latin typeface="Times New Roman" panose="02020603050405020304" pitchFamily="18" charset="0"/>
                <a:cs typeface="Times New Roman" panose="02020603050405020304" pitchFamily="18" charset="0"/>
              </a:rPr>
              <a:t>(+HO</a:t>
            </a:r>
            <a:r>
              <a:rPr lang="en-US" altLang="zh-CN" sz="2400" b="1" dirty="0" smtClean="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SA)={</a:t>
            </a:r>
            <a:r>
              <a:rPr lang="en-US" altLang="zh-CN" sz="2400" b="1" dirty="0">
                <a:solidFill>
                  <a:srgbClr val="FF0000"/>
                </a:solidFill>
                <a:latin typeface="Times New Roman" panose="02020603050405020304" pitchFamily="18" charset="0"/>
                <a:cs typeface="Times New Roman" panose="02020603050405020304" pitchFamily="18" charset="0"/>
              </a:rPr>
              <a:t>P(+HO)</a:t>
            </a:r>
            <a:r>
              <a:rPr lang="en-US" altLang="zh-CN" sz="2400" b="1" dirty="0">
                <a:latin typeface="Times New Roman" panose="02020603050405020304" pitchFamily="18" charset="0"/>
                <a:cs typeface="Times New Roman" panose="02020603050405020304" pitchFamily="18" charset="0"/>
              </a:rPr>
              <a:t>P(+SA|+HO)}/{</a:t>
            </a:r>
            <a:r>
              <a:rPr lang="en-US" altLang="zh-CN" sz="2400" b="1" dirty="0">
                <a:solidFill>
                  <a:srgbClr val="FF0000"/>
                </a:solidFill>
                <a:latin typeface="Times New Roman" panose="02020603050405020304" pitchFamily="18" charset="0"/>
                <a:cs typeface="Times New Roman" panose="02020603050405020304" pitchFamily="18" charset="0"/>
              </a:rPr>
              <a:t>P(+SA)</a:t>
            </a:r>
            <a:r>
              <a:rPr lang="en-US" altLang="zh-CN" sz="2400" b="1" dirty="0">
                <a:latin typeface="Times New Roman" panose="02020603050405020304" pitchFamily="18" charset="0"/>
                <a:cs typeface="Times New Roman" panose="02020603050405020304" pitchFamily="18" charset="0"/>
              </a:rPr>
              <a:t>}</a:t>
            </a:r>
          </a:p>
          <a:p>
            <a:endParaRPr lang="en-US" altLang="zh-CN" sz="2400" b="1" dirty="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altLang="zh-CN" sz="2400" b="1" dirty="0" smtClean="0">
                <a:latin typeface="Times New Roman" panose="02020603050405020304" pitchFamily="18" charset="0"/>
                <a:cs typeface="Times New Roman" panose="02020603050405020304" pitchFamily="18" charset="0"/>
              </a:rPr>
              <a:t>        </a:t>
            </a:r>
            <a:r>
              <a:rPr lang="en-US" altLang="zh-CN" sz="2400" b="1" dirty="0" smtClean="0">
                <a:solidFill>
                  <a:srgbClr val="FF0000"/>
                </a:solidFill>
                <a:latin typeface="Times New Roman" panose="02020603050405020304" pitchFamily="18" charset="0"/>
                <a:cs typeface="Times New Roman" panose="02020603050405020304" pitchFamily="18" charset="0"/>
              </a:rPr>
              <a:t>P</a:t>
            </a:r>
            <a:r>
              <a:rPr lang="en-US" altLang="zh-CN" sz="2400" b="1" dirty="0">
                <a:solidFill>
                  <a:srgbClr val="FF0000"/>
                </a:solidFill>
                <a:latin typeface="Times New Roman" panose="02020603050405020304" pitchFamily="18" charset="0"/>
                <a:cs typeface="Times New Roman" panose="02020603050405020304" pitchFamily="18" charset="0"/>
              </a:rPr>
              <a:t>(+HO)</a:t>
            </a:r>
            <a:r>
              <a:rPr lang="en-US" altLang="zh-CN" sz="2400" b="1" dirty="0">
                <a:latin typeface="Times New Roman" panose="02020603050405020304" pitchFamily="18" charset="0"/>
                <a:cs typeface="Times New Roman" panose="02020603050405020304" pitchFamily="18" charset="0"/>
              </a:rPr>
              <a:t>=P(+PX)P(+HO|+PT)+ P(-PX)P(+HO|-PT) =0.7</a:t>
            </a:r>
          </a:p>
          <a:p>
            <a:r>
              <a:rPr lang="en-US" altLang="zh-CN" sz="2400" b="1" dirty="0" smtClean="0">
                <a:latin typeface="Times New Roman" panose="02020603050405020304" pitchFamily="18" charset="0"/>
                <a:cs typeface="Times New Roman" panose="02020603050405020304" pitchFamily="18" charset="0"/>
              </a:rPr>
              <a:t>            P</a:t>
            </a:r>
            <a:r>
              <a:rPr lang="en-US" altLang="zh-CN" sz="2400" b="1" dirty="0">
                <a:latin typeface="Times New Roman" panose="02020603050405020304" pitchFamily="18" charset="0"/>
                <a:cs typeface="Times New Roman" panose="02020603050405020304" pitchFamily="18" charset="0"/>
              </a:rPr>
              <a:t>(-HO)=1-+</a:t>
            </a:r>
            <a:r>
              <a:rPr lang="en-US" altLang="zh-CN" sz="2400" b="1" dirty="0" smtClean="0">
                <a:latin typeface="Times New Roman" panose="02020603050405020304" pitchFamily="18" charset="0"/>
                <a:cs typeface="Times New Roman" panose="02020603050405020304" pitchFamily="18" charset="0"/>
              </a:rPr>
              <a:t>0.7=0.3</a:t>
            </a:r>
          </a:p>
          <a:p>
            <a:endParaRPr lang="en-US" altLang="zh-CN" sz="24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altLang="zh-CN" sz="2400" b="1" dirty="0" smtClean="0">
                <a:latin typeface="Times New Roman" panose="02020603050405020304" pitchFamily="18" charset="0"/>
                <a:cs typeface="Times New Roman" panose="02020603050405020304" pitchFamily="18" charset="0"/>
              </a:rPr>
              <a:t>       </a:t>
            </a:r>
            <a:r>
              <a:rPr lang="en-US" altLang="zh-CN" sz="2400" b="1" dirty="0" smtClean="0">
                <a:solidFill>
                  <a:srgbClr val="FF0000"/>
                </a:solidFill>
                <a:latin typeface="Times New Roman" panose="02020603050405020304" pitchFamily="18" charset="0"/>
                <a:cs typeface="Times New Roman" panose="02020603050405020304" pitchFamily="18" charset="0"/>
              </a:rPr>
              <a:t>P</a:t>
            </a:r>
            <a:r>
              <a:rPr lang="en-US" altLang="zh-CN" sz="2400" b="1" dirty="0">
                <a:solidFill>
                  <a:srgbClr val="FF0000"/>
                </a:solidFill>
                <a:latin typeface="Times New Roman" panose="02020603050405020304" pitchFamily="18" charset="0"/>
                <a:cs typeface="Times New Roman" panose="02020603050405020304" pitchFamily="18" charset="0"/>
              </a:rPr>
              <a:t>(+SA</a:t>
            </a:r>
            <a:r>
              <a:rPr lang="en-US" altLang="zh-CN" sz="2400" b="1" dirty="0" smtClean="0">
                <a:solidFill>
                  <a:srgbClr val="FF0000"/>
                </a:solidFill>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P(+HO)P(+SA|+HO)+P(-HO)P(+SA|-HO)</a:t>
            </a:r>
          </a:p>
          <a:p>
            <a:r>
              <a:rPr lang="en-US" altLang="zh-CN" sz="2400" b="1" dirty="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0.7*0.8+0.3*0.1=0.59</a:t>
            </a:r>
          </a:p>
          <a:p>
            <a:endParaRPr lang="zh-CN" altLang="en-US" sz="24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l"/>
            </a:pPr>
            <a:r>
              <a:rPr lang="en-US" altLang="zh-CN" sz="2400" b="1" dirty="0" smtClean="0">
                <a:latin typeface="Times New Roman" panose="02020603050405020304" pitchFamily="18" charset="0"/>
                <a:cs typeface="Times New Roman" panose="02020603050405020304" pitchFamily="18" charset="0"/>
              </a:rPr>
              <a:t>       P</a:t>
            </a:r>
            <a:r>
              <a:rPr lang="en-US" altLang="zh-CN" sz="2400" b="1" dirty="0">
                <a:latin typeface="Times New Roman" panose="02020603050405020304" pitchFamily="18" charset="0"/>
                <a:cs typeface="Times New Roman" panose="02020603050405020304" pitchFamily="18" charset="0"/>
              </a:rPr>
              <a:t>(+HO||+SA)={P(+HO)P(+SA|+HO)}/{P(+SA)}</a:t>
            </a:r>
          </a:p>
          <a:p>
            <a:r>
              <a:rPr lang="en-US" altLang="zh-CN" sz="2400" b="1" dirty="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=0.7*0.8/0.59=0.94915</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0513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31C556-19F6-4F4A-914E-44C866BC13EA}"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29</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sp>
        <p:nvSpPr>
          <p:cNvPr id="5" name="文本框 4"/>
          <p:cNvSpPr txBox="1"/>
          <p:nvPr/>
        </p:nvSpPr>
        <p:spPr>
          <a:xfrm>
            <a:off x="448407" y="773727"/>
            <a:ext cx="8273561" cy="461665"/>
          </a:xfrm>
          <a:prstGeom prst="rect">
            <a:avLst/>
          </a:prstGeom>
          <a:noFill/>
        </p:spPr>
        <p:txBody>
          <a:bodyPr wrap="square" rtlCol="0">
            <a:spAutoFit/>
          </a:bodyPr>
          <a:lstStyle/>
          <a:p>
            <a:pPr algn="just"/>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例</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7.10 </a:t>
            </a:r>
            <a:r>
              <a:rPr lang="zh-CN" altLang="en-US" sz="2400" b="1" dirty="0" smtClean="0">
                <a:latin typeface="楷体" panose="02010609060101010101" pitchFamily="49" charset="-122"/>
                <a:ea typeface="楷体" panose="02010609060101010101" pitchFamily="49" charset="-122"/>
              </a:rPr>
              <a:t>计算已知有酒精味、头痛的情况下，患脑瘤的概率。</a:t>
            </a:r>
            <a:endParaRPr lang="zh-CN" altLang="en-US" b="1" dirty="0">
              <a:latin typeface="楷体" panose="02010609060101010101" pitchFamily="49" charset="-122"/>
              <a:ea typeface="楷体" panose="02010609060101010101" pitchFamily="49" charset="-122"/>
            </a:endParaRPr>
          </a:p>
        </p:txBody>
      </p:sp>
      <p:sp>
        <p:nvSpPr>
          <p:cNvPr id="6" name="文本框 5"/>
          <p:cNvSpPr txBox="1"/>
          <p:nvPr/>
        </p:nvSpPr>
        <p:spPr>
          <a:xfrm>
            <a:off x="277086" y="27712"/>
            <a:ext cx="7337052"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贝叶斯的预测和诊断综合算法</a:t>
            </a:r>
            <a:endParaRPr lang="zh-CN" altLang="en-US" sz="3600" b="1" dirty="0">
              <a:latin typeface="黑体" panose="02010609060101010101" pitchFamily="49" charset="-122"/>
              <a:ea typeface="黑体" panose="02010609060101010101" pitchFamily="49" charset="-122"/>
            </a:endParaRPr>
          </a:p>
        </p:txBody>
      </p:sp>
      <p:sp>
        <p:nvSpPr>
          <p:cNvPr id="7" name="TextBox 3"/>
          <p:cNvSpPr txBox="1">
            <a:spLocks noChangeArrowheads="1"/>
          </p:cNvSpPr>
          <p:nvPr/>
        </p:nvSpPr>
        <p:spPr bwMode="auto">
          <a:xfrm>
            <a:off x="655026" y="1335076"/>
            <a:ext cx="8229600" cy="5632311"/>
          </a:xfrm>
          <a:prstGeom prst="rect">
            <a:avLst/>
          </a:prstGeom>
          <a:noFill/>
          <a:ln w="9525">
            <a:noFill/>
            <a:miter lim="800000"/>
            <a:headEnd/>
            <a:tailEnd/>
          </a:ln>
        </p:spPr>
        <p:txBody>
          <a:bodyPr>
            <a:spAutoFit/>
          </a:bodyPr>
          <a:lstStyle>
            <a:defPPr>
              <a:defRPr lang="en-US"/>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zh-CN" altLang="en-US" sz="2000" b="1" dirty="0" smtClean="0">
                <a:latin typeface="楷体" panose="02010609060101010101" pitchFamily="49" charset="-122"/>
                <a:ea typeface="楷体" panose="02010609060101010101" pitchFamily="49" charset="-122"/>
                <a:cs typeface="Times New Roman" panose="02020603050405020304" pitchFamily="18" charset="0"/>
              </a:rPr>
              <a:t>目标</a:t>
            </a:r>
            <a:r>
              <a:rPr lang="zh-CN" altLang="en-US" sz="2000" b="1" dirty="0" smtClean="0">
                <a:latin typeface="Times New Roman" panose="02020603050405020304" pitchFamily="18" charset="0"/>
                <a:cs typeface="Times New Roman" panose="02020603050405020304" pitchFamily="18" charset="0"/>
              </a:rPr>
              <a:t>：</a:t>
            </a:r>
            <a:r>
              <a:rPr lang="en-US" altLang="zh-CN" sz="2000" b="1" dirty="0" smtClean="0">
                <a:latin typeface="Times New Roman" panose="02020603050405020304" pitchFamily="18" charset="0"/>
                <a:cs typeface="Times New Roman" panose="02020603050405020304" pitchFamily="18" charset="0"/>
              </a:rPr>
              <a:t>P</a:t>
            </a:r>
            <a:r>
              <a:rPr lang="en-US" altLang="zh-CN" sz="2000" b="1" dirty="0">
                <a:latin typeface="Times New Roman" panose="02020603050405020304" pitchFamily="18" charset="0"/>
                <a:cs typeface="Times New Roman" panose="02020603050405020304" pitchFamily="18" charset="0"/>
              </a:rPr>
              <a:t>(+BT|+HA)={P(+BT)</a:t>
            </a:r>
            <a:r>
              <a:rPr lang="en-US" altLang="zh-CN" sz="2000" b="1" dirty="0">
                <a:solidFill>
                  <a:srgbClr val="FF0000"/>
                </a:solidFill>
                <a:latin typeface="Times New Roman" panose="02020603050405020304" pitchFamily="18" charset="0"/>
                <a:cs typeface="Times New Roman" panose="02020603050405020304" pitchFamily="18" charset="0"/>
              </a:rPr>
              <a:t>P(+HA|+BT)</a:t>
            </a:r>
            <a:r>
              <a:rPr lang="en-US" altLang="zh-CN" sz="2000" b="1" dirty="0">
                <a:latin typeface="Times New Roman" panose="02020603050405020304" pitchFamily="18" charset="0"/>
                <a:cs typeface="Times New Roman" panose="02020603050405020304" pitchFamily="18" charset="0"/>
              </a:rPr>
              <a:t>}/{</a:t>
            </a:r>
            <a:r>
              <a:rPr lang="en-US" altLang="zh-CN" sz="2000" b="1" dirty="0">
                <a:solidFill>
                  <a:srgbClr val="FF0000"/>
                </a:solidFill>
                <a:latin typeface="Times New Roman" panose="02020603050405020304" pitchFamily="18" charset="0"/>
                <a:cs typeface="Times New Roman" panose="02020603050405020304" pitchFamily="18" charset="0"/>
              </a:rPr>
              <a:t>P(+HA</a:t>
            </a:r>
            <a:r>
              <a:rPr lang="en-US" altLang="zh-CN" sz="2000" b="1" dirty="0" smtClean="0">
                <a:solidFill>
                  <a:srgbClr val="FF0000"/>
                </a:solidFill>
                <a:latin typeface="Times New Roman" panose="02020603050405020304" pitchFamily="18" charset="0"/>
                <a:cs typeface="Times New Roman" panose="02020603050405020304" pitchFamily="18" charset="0"/>
              </a:rPr>
              <a:t>)</a:t>
            </a:r>
            <a:r>
              <a:rPr lang="en-US" altLang="zh-CN" sz="2000" b="1" dirty="0" smtClean="0">
                <a:latin typeface="Times New Roman" panose="02020603050405020304" pitchFamily="18" charset="0"/>
                <a:cs typeface="Times New Roman" panose="02020603050405020304" pitchFamily="18" charset="0"/>
              </a:rPr>
              <a:t>}</a:t>
            </a:r>
          </a:p>
          <a:p>
            <a:endParaRPr lang="en-US" altLang="zh-CN" sz="2000" b="1"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altLang="zh-CN" sz="2000" b="1" dirty="0" smtClean="0">
                <a:solidFill>
                  <a:srgbClr val="0000FF"/>
                </a:solidFill>
                <a:latin typeface="Times New Roman" panose="02020603050405020304" pitchFamily="18" charset="0"/>
                <a:cs typeface="Times New Roman" panose="02020603050405020304" pitchFamily="18" charset="0"/>
              </a:rPr>
              <a:t>       P</a:t>
            </a:r>
            <a:r>
              <a:rPr lang="en-US" altLang="zh-CN" sz="2000" b="1" dirty="0">
                <a:solidFill>
                  <a:srgbClr val="0000FF"/>
                </a:solidFill>
                <a:latin typeface="Times New Roman" panose="02020603050405020304" pitchFamily="18" charset="0"/>
                <a:cs typeface="Times New Roman" panose="02020603050405020304" pitchFamily="18" charset="0"/>
              </a:rPr>
              <a:t>(+HO|+SA)</a:t>
            </a:r>
            <a:r>
              <a:rPr lang="en-US" altLang="zh-CN" sz="2000" b="1" dirty="0">
                <a:latin typeface="Times New Roman" panose="02020603050405020304" pitchFamily="18" charset="0"/>
                <a:cs typeface="Times New Roman" panose="02020603050405020304" pitchFamily="18" charset="0"/>
              </a:rPr>
              <a:t>={P(+HO)P(+SA|+HO)}/{P(+SA)}</a:t>
            </a:r>
          </a:p>
          <a:p>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0.14*0.8}/{0.14*0.8+0.86*0.1}=</a:t>
            </a:r>
            <a:r>
              <a:rPr lang="en-US" altLang="zh-CN" sz="2000" b="1" dirty="0" smtClean="0">
                <a:latin typeface="Times New Roman" panose="02020603050405020304" pitchFamily="18" charset="0"/>
                <a:cs typeface="Times New Roman" panose="02020603050405020304" pitchFamily="18" charset="0"/>
              </a:rPr>
              <a:t>0.5657</a:t>
            </a:r>
            <a:endParaRPr lang="en-US" altLang="zh-CN" sz="2000" b="1" dirty="0">
              <a:latin typeface="Times New Roman" panose="02020603050405020304" pitchFamily="18" charset="0"/>
              <a:cs typeface="Times New Roman" panose="02020603050405020304" pitchFamily="18" charset="0"/>
            </a:endParaRPr>
          </a:p>
          <a:p>
            <a:r>
              <a:rPr lang="en-US" altLang="zh-CN" sz="2000" b="1" dirty="0" smtClean="0">
                <a:solidFill>
                  <a:srgbClr val="0000FF"/>
                </a:solidFill>
                <a:latin typeface="Times New Roman" panose="02020603050405020304" pitchFamily="18" charset="0"/>
                <a:cs typeface="Times New Roman" panose="02020603050405020304" pitchFamily="18" charset="0"/>
              </a:rPr>
              <a:t>            P</a:t>
            </a:r>
            <a:r>
              <a:rPr lang="en-US" altLang="zh-CN" sz="2000" b="1" dirty="0">
                <a:solidFill>
                  <a:srgbClr val="0000FF"/>
                </a:solidFill>
                <a:latin typeface="Times New Roman" panose="02020603050405020304" pitchFamily="18" charset="0"/>
                <a:cs typeface="Times New Roman" panose="02020603050405020304" pitchFamily="18" charset="0"/>
              </a:rPr>
              <a:t>(+</a:t>
            </a:r>
            <a:r>
              <a:rPr lang="en-US" altLang="zh-CN" sz="2000" b="1" dirty="0" smtClean="0">
                <a:solidFill>
                  <a:srgbClr val="0000FF"/>
                </a:solidFill>
                <a:latin typeface="Times New Roman" panose="02020603050405020304" pitchFamily="18" charset="0"/>
                <a:cs typeface="Times New Roman" panose="02020603050405020304" pitchFamily="18" charset="0"/>
              </a:rPr>
              <a:t>HO)=P</a:t>
            </a:r>
            <a:r>
              <a:rPr lang="en-US" altLang="zh-CN" sz="2000" b="1" dirty="0">
                <a:solidFill>
                  <a:srgbClr val="0000FF"/>
                </a:solidFill>
                <a:latin typeface="Times New Roman" panose="02020603050405020304" pitchFamily="18" charset="0"/>
                <a:cs typeface="Times New Roman" panose="02020603050405020304" pitchFamily="18" charset="0"/>
              </a:rPr>
              <a:t>(+HO|+SA</a:t>
            </a:r>
            <a:r>
              <a:rPr lang="en-US" altLang="zh-CN" sz="2000" b="1" dirty="0" smtClean="0">
                <a:solidFill>
                  <a:srgbClr val="0000FF"/>
                </a:solidFill>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0.4343</a:t>
            </a:r>
            <a:endParaRPr lang="en-US" altLang="zh-CN" sz="2000" b="1"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altLang="zh-CN" sz="2000" b="1" dirty="0" smtClean="0">
                <a:solidFill>
                  <a:srgbClr val="FF0000"/>
                </a:solidFill>
                <a:latin typeface="Times New Roman" panose="02020603050405020304" pitchFamily="18" charset="0"/>
                <a:cs typeface="Times New Roman" panose="02020603050405020304" pitchFamily="18" charset="0"/>
              </a:rPr>
              <a:t>       P(+</a:t>
            </a:r>
            <a:r>
              <a:rPr lang="en-US" altLang="zh-CN" sz="2000" b="1" dirty="0">
                <a:solidFill>
                  <a:srgbClr val="FF0000"/>
                </a:solidFill>
                <a:latin typeface="Times New Roman" panose="02020603050405020304" pitchFamily="18" charset="0"/>
                <a:cs typeface="Times New Roman" panose="02020603050405020304" pitchFamily="18" charset="0"/>
              </a:rPr>
              <a:t>HA)</a:t>
            </a:r>
            <a:r>
              <a:rPr lang="en-US" altLang="zh-CN" sz="2000" b="1" dirty="0">
                <a:latin typeface="Times New Roman" panose="02020603050405020304" pitchFamily="18" charset="0"/>
                <a:cs typeface="Times New Roman" panose="02020603050405020304" pitchFamily="18" charset="0"/>
              </a:rPr>
              <a:t>=P(+HA|+BT,+HO)P(+BT)</a:t>
            </a:r>
            <a:r>
              <a:rPr lang="en-US" altLang="zh-CN" sz="2000" b="1" dirty="0">
                <a:solidFill>
                  <a:srgbClr val="0000FF"/>
                </a:solidFill>
                <a:latin typeface="Times New Roman" panose="02020603050405020304" pitchFamily="18" charset="0"/>
                <a:cs typeface="Times New Roman" panose="02020603050405020304" pitchFamily="18" charset="0"/>
              </a:rPr>
              <a:t>P(+HO)</a:t>
            </a:r>
          </a:p>
          <a:p>
            <a:r>
              <a:rPr lang="en-US" altLang="zh-CN" sz="2000" b="1" dirty="0">
                <a:latin typeface="Times New Roman" panose="02020603050405020304" pitchFamily="18" charset="0"/>
                <a:cs typeface="Times New Roman" panose="02020603050405020304" pitchFamily="18" charset="0"/>
              </a:rPr>
              <a:t>                          +P(+HA|-BT,-HO)P(-BT) </a:t>
            </a:r>
            <a:r>
              <a:rPr lang="en-US" altLang="zh-CN" sz="2000" b="1" dirty="0">
                <a:solidFill>
                  <a:srgbClr val="0000FF"/>
                </a:solidFill>
                <a:latin typeface="Times New Roman" panose="02020603050405020304" pitchFamily="18" charset="0"/>
                <a:cs typeface="Times New Roman" panose="02020603050405020304" pitchFamily="18" charset="0"/>
              </a:rPr>
              <a:t>P(-HO)</a:t>
            </a:r>
            <a:r>
              <a:rPr lang="en-US" altLang="zh-CN" sz="2000" b="1" dirty="0">
                <a:latin typeface="Times New Roman" panose="02020603050405020304" pitchFamily="18" charset="0"/>
                <a:cs typeface="Times New Roman" panose="02020603050405020304" pitchFamily="18" charset="0"/>
              </a:rPr>
              <a:t>               </a:t>
            </a:r>
          </a:p>
          <a:p>
            <a:r>
              <a:rPr lang="en-US" altLang="zh-CN" sz="2000" b="1" dirty="0">
                <a:latin typeface="Times New Roman" panose="02020603050405020304" pitchFamily="18" charset="0"/>
                <a:cs typeface="Times New Roman" panose="02020603050405020304" pitchFamily="18" charset="0"/>
              </a:rPr>
              <a:t>                          +P(+HA|-BT,+HO)P(-BT)</a:t>
            </a:r>
            <a:r>
              <a:rPr lang="en-US" altLang="zh-CN" sz="2000" b="1" dirty="0">
                <a:solidFill>
                  <a:srgbClr val="0000FF"/>
                </a:solidFill>
                <a:latin typeface="Times New Roman" panose="02020603050405020304" pitchFamily="18" charset="0"/>
                <a:cs typeface="Times New Roman" panose="02020603050405020304" pitchFamily="18" charset="0"/>
              </a:rPr>
              <a:t>P(+HO)</a:t>
            </a:r>
          </a:p>
          <a:p>
            <a:r>
              <a:rPr lang="en-US" altLang="zh-CN" sz="2000" b="1" dirty="0">
                <a:latin typeface="Times New Roman" panose="02020603050405020304" pitchFamily="18" charset="0"/>
                <a:cs typeface="Times New Roman" panose="02020603050405020304" pitchFamily="18" charset="0"/>
              </a:rPr>
              <a:t>                          +P(+HA|+BT,-HO)P(+BT)</a:t>
            </a:r>
            <a:r>
              <a:rPr lang="en-US" altLang="zh-CN" sz="2000" b="1" dirty="0">
                <a:solidFill>
                  <a:srgbClr val="0000FF"/>
                </a:solidFill>
                <a:latin typeface="Times New Roman" panose="02020603050405020304" pitchFamily="18" charset="0"/>
                <a:cs typeface="Times New Roman" panose="02020603050405020304" pitchFamily="18" charset="0"/>
              </a:rPr>
              <a:t>P(-HO)</a:t>
            </a:r>
          </a:p>
          <a:p>
            <a:r>
              <a:rPr lang="en-US" altLang="zh-CN" sz="2000" b="1" dirty="0">
                <a:solidFill>
                  <a:srgbClr val="FF0000"/>
                </a:solidFill>
                <a:latin typeface="Times New Roman" panose="02020603050405020304" pitchFamily="18" charset="0"/>
                <a:cs typeface="Times New Roman" panose="02020603050405020304" pitchFamily="18" charset="0"/>
              </a:rPr>
              <a:t> </a:t>
            </a:r>
            <a:r>
              <a:rPr lang="en-US" altLang="zh-CN" sz="2000" b="1" dirty="0" smtClean="0">
                <a:solidFill>
                  <a:srgbClr val="FF0000"/>
                </a:solidFill>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0.99*0.001*0.5657+0.02*0.999*0.4343</a:t>
            </a:r>
          </a:p>
          <a:p>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a:t>
            </a:r>
            <a:r>
              <a:rPr lang="en-US" altLang="zh-CN" sz="2000" b="1" dirty="0" smtClean="0">
                <a:latin typeface="Times New Roman" panose="02020603050405020304" pitchFamily="18" charset="0"/>
                <a:cs typeface="Times New Roman" panose="02020603050405020304" pitchFamily="18" charset="0"/>
              </a:rPr>
              <a:t>0.7*0999*0.5657+0.9*0.001*0.4343=0.4052</a:t>
            </a:r>
            <a:endParaRPr lang="en-US" altLang="zh-CN" sz="2000" b="1" dirty="0">
              <a:solidFill>
                <a:srgbClr val="FF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altLang="zh-CN" sz="2000" b="1" dirty="0" smtClean="0">
                <a:solidFill>
                  <a:srgbClr val="FF0000"/>
                </a:solidFill>
                <a:latin typeface="Times New Roman" panose="02020603050405020304" pitchFamily="18" charset="0"/>
                <a:cs typeface="Times New Roman" panose="02020603050405020304" pitchFamily="18" charset="0"/>
              </a:rPr>
              <a:t>       P</a:t>
            </a:r>
            <a:r>
              <a:rPr lang="en-US" altLang="zh-CN" sz="2000" b="1" dirty="0">
                <a:solidFill>
                  <a:srgbClr val="FF0000"/>
                </a:solidFill>
                <a:latin typeface="Times New Roman" panose="02020603050405020304" pitchFamily="18" charset="0"/>
                <a:cs typeface="Times New Roman" panose="02020603050405020304" pitchFamily="18" charset="0"/>
              </a:rPr>
              <a:t>(+HA|+BT)</a:t>
            </a:r>
            <a:r>
              <a:rPr lang="en-US" altLang="zh-CN" sz="2000" b="1" dirty="0">
                <a:latin typeface="Times New Roman" panose="02020603050405020304" pitchFamily="18" charset="0"/>
                <a:cs typeface="Times New Roman" panose="02020603050405020304" pitchFamily="18" charset="0"/>
              </a:rPr>
              <a:t>=P(+HA|+BT,+HO)</a:t>
            </a:r>
            <a:r>
              <a:rPr lang="en-US" altLang="zh-CN" sz="2000" b="1" dirty="0">
                <a:solidFill>
                  <a:srgbClr val="0000FF"/>
                </a:solidFill>
                <a:latin typeface="Times New Roman" panose="02020603050405020304" pitchFamily="18" charset="0"/>
                <a:cs typeface="Times New Roman" panose="02020603050405020304" pitchFamily="18" charset="0"/>
              </a:rPr>
              <a:t>P(+HO)</a:t>
            </a:r>
          </a:p>
          <a:p>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 P(+HA|+BT,-HO)</a:t>
            </a:r>
            <a:r>
              <a:rPr lang="en-US" altLang="zh-CN" sz="2000" b="1" dirty="0">
                <a:solidFill>
                  <a:srgbClr val="0000FF"/>
                </a:solidFill>
                <a:latin typeface="Times New Roman" panose="02020603050405020304" pitchFamily="18" charset="0"/>
                <a:cs typeface="Times New Roman" panose="02020603050405020304" pitchFamily="18" charset="0"/>
              </a:rPr>
              <a:t>P(-HO)</a:t>
            </a:r>
          </a:p>
          <a:p>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0.99</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0.5657 +0.9</a:t>
            </a:r>
            <a:r>
              <a:rPr lang="zh-CN" altLang="en-US" sz="2000" b="1" dirty="0">
                <a:latin typeface="Times New Roman" panose="02020603050405020304" pitchFamily="18" charset="0"/>
                <a:cs typeface="Times New Roman" panose="02020603050405020304" pitchFamily="18" charset="0"/>
              </a:rPr>
              <a:t>*</a:t>
            </a:r>
            <a:r>
              <a:rPr lang="en-US" altLang="zh-CN" sz="2000" b="1" dirty="0" smtClean="0">
                <a:latin typeface="Times New Roman" panose="02020603050405020304" pitchFamily="18" charset="0"/>
                <a:cs typeface="Times New Roman" panose="02020603050405020304" pitchFamily="18" charset="0"/>
              </a:rPr>
              <a:t>0.4343=0.950913</a:t>
            </a:r>
          </a:p>
          <a:p>
            <a:endParaRPr lang="en-US" altLang="zh-CN" sz="2000" b="1"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l"/>
            </a:pPr>
            <a:r>
              <a:rPr lang="en-US" altLang="zh-CN" sz="2000" b="1" dirty="0" smtClean="0">
                <a:solidFill>
                  <a:srgbClr val="FF0000"/>
                </a:solidFill>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P(+BT|+HA</a:t>
            </a:r>
            <a:r>
              <a:rPr lang="en-US" altLang="zh-CN" sz="2000" b="1" dirty="0" smtClean="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0.001*0.950913</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0.4052 </a:t>
            </a:r>
            <a:r>
              <a:rPr lang="zh-CN" altLang="en-US" sz="2000" b="1" dirty="0" smtClean="0">
                <a:latin typeface="Times New Roman" panose="02020603050405020304" pitchFamily="18" charset="0"/>
                <a:cs typeface="Times New Roman" panose="02020603050405020304" pitchFamily="18" charset="0"/>
              </a:rPr>
              <a:t>｝</a:t>
            </a:r>
            <a:r>
              <a:rPr lang="en-US" altLang="zh-CN" sz="2000" b="1" dirty="0" smtClean="0">
                <a:latin typeface="Times New Roman" panose="02020603050405020304" pitchFamily="18" charset="0"/>
                <a:cs typeface="Times New Roman" panose="02020603050405020304" pitchFamily="18" charset="0"/>
              </a:rPr>
              <a:t>=0.0023467</a:t>
            </a:r>
            <a:endParaRPr lang="en-US" altLang="zh-CN" sz="2000" b="1" dirty="0">
              <a:latin typeface="Times New Roman" panose="02020603050405020304" pitchFamily="18" charset="0"/>
              <a:cs typeface="Times New Roman" panose="02020603050405020304" pitchFamily="18" charset="0"/>
            </a:endParaRPr>
          </a:p>
          <a:p>
            <a:endParaRPr lang="zh-CN" altLang="en-US" sz="2000" b="1" dirty="0">
              <a:solidFill>
                <a:srgbClr val="FF0000"/>
              </a:solidFill>
              <a:latin typeface="Times New Roman" panose="02020603050405020304" pitchFamily="18" charset="0"/>
              <a:cs typeface="Times New Roman" panose="02020603050405020304" pitchFamily="18" charset="0"/>
            </a:endParaRPr>
          </a:p>
          <a:p>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775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55764355-2185-4DD1-9863-79A96645112F}"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sp>
        <p:nvSpPr>
          <p:cNvPr id="8" name="文本框 7"/>
          <p:cNvSpPr txBox="1"/>
          <p:nvPr/>
        </p:nvSpPr>
        <p:spPr>
          <a:xfrm>
            <a:off x="311811" y="27712"/>
            <a:ext cx="3831927" cy="646331"/>
          </a:xfrm>
          <a:prstGeom prst="rect">
            <a:avLst/>
          </a:prstGeom>
          <a:noFill/>
        </p:spPr>
        <p:txBody>
          <a:bodyPr wrap="square" rtlCol="0">
            <a:spAutoFit/>
          </a:bodyPr>
          <a:lstStyle/>
          <a:p>
            <a:r>
              <a:rPr lang="zh-CN" altLang="en-US" sz="3600" b="1" dirty="0" smtClean="0">
                <a:latin typeface="黑体" panose="02010609060101010101" pitchFamily="49" charset="-122"/>
                <a:ea typeface="黑体" panose="02010609060101010101" pitchFamily="49" charset="-122"/>
              </a:rPr>
              <a:t>主要介绍内容</a:t>
            </a:r>
            <a:endParaRPr lang="zh-CN" altLang="en-US" sz="3600" b="1" dirty="0">
              <a:latin typeface="黑体" panose="02010609060101010101" pitchFamily="49" charset="-122"/>
              <a:ea typeface="黑体" panose="02010609060101010101" pitchFamily="49" charset="-122"/>
            </a:endParaRPr>
          </a:p>
        </p:txBody>
      </p:sp>
      <p:sp>
        <p:nvSpPr>
          <p:cNvPr id="17" name="Rectangle 3"/>
          <p:cNvSpPr txBox="1">
            <a:spLocks noChangeArrowheads="1"/>
          </p:cNvSpPr>
          <p:nvPr/>
        </p:nvSpPr>
        <p:spPr>
          <a:xfrm>
            <a:off x="2131920" y="5709316"/>
            <a:ext cx="8302132" cy="26934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b="1" dirty="0" smtClean="0">
              <a:latin typeface="楷体" panose="02010609060101010101" pitchFamily="49" charset="-122"/>
              <a:ea typeface="楷体" panose="02010609060101010101" pitchFamily="49" charset="-122"/>
            </a:endParaRPr>
          </a:p>
        </p:txBody>
      </p:sp>
      <p:sp>
        <p:nvSpPr>
          <p:cNvPr id="6" name="文本框 5"/>
          <p:cNvSpPr txBox="1"/>
          <p:nvPr/>
        </p:nvSpPr>
        <p:spPr>
          <a:xfrm>
            <a:off x="428263" y="743493"/>
            <a:ext cx="8345347" cy="4718215"/>
          </a:xfrm>
          <a:prstGeom prst="rect">
            <a:avLst/>
          </a:prstGeom>
          <a:noFill/>
        </p:spPr>
        <p:txBody>
          <a:bodyPr wrap="square" rtlCol="0">
            <a:spAutoFit/>
          </a:bodyPr>
          <a:lstStyle/>
          <a:p>
            <a:pPr marL="342900" indent="-342900">
              <a:lnSpc>
                <a:spcPct val="120000"/>
              </a:lnSpc>
              <a:spcBef>
                <a:spcPts val="1200"/>
              </a:spcBef>
              <a:spcAft>
                <a:spcPts val="600"/>
              </a:spcAft>
              <a:buSzPct val="70000"/>
              <a:buFont typeface="Wingdings" panose="05000000000000000000" pitchFamily="2" charset="2"/>
              <a:buChar char="l"/>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7.1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贝</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叶斯奇幻之</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旅</a:t>
            </a:r>
            <a:endParaRPr lang="en-US" altLang="zh-CN" sz="28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0000"/>
              </a:lnSpc>
              <a:spcBef>
                <a:spcPts val="1200"/>
              </a:spcBef>
              <a:spcAft>
                <a:spcPts val="600"/>
              </a:spcAft>
              <a:buSzPct val="70000"/>
              <a:buFont typeface="Wingdings" panose="05000000000000000000" pitchFamily="2" charset="2"/>
              <a:buChar char="l"/>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7.2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朴素</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贝叶斯</a:t>
            </a:r>
            <a:endPar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0000"/>
              </a:lnSpc>
              <a:spcBef>
                <a:spcPts val="1200"/>
              </a:spcBef>
              <a:spcAft>
                <a:spcPts val="600"/>
              </a:spcAft>
              <a:buSzPct val="70000"/>
              <a:buFont typeface="Wingdings" panose="05000000000000000000" pitchFamily="2" charset="2"/>
              <a:buChar char="l"/>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7.3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贝</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叶斯的预测算法</a:t>
            </a:r>
            <a:endPar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0000"/>
              </a:lnSpc>
              <a:spcBef>
                <a:spcPts val="1200"/>
              </a:spcBef>
              <a:spcAft>
                <a:spcPts val="600"/>
              </a:spcAft>
              <a:buSzPct val="70000"/>
              <a:buFont typeface="Wingdings" panose="05000000000000000000" pitchFamily="2" charset="2"/>
              <a:buChar char="l"/>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7.4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贝叶斯</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的诊断算法</a:t>
            </a:r>
            <a:endPar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0000"/>
              </a:lnSpc>
              <a:spcBef>
                <a:spcPts val="1200"/>
              </a:spcBef>
              <a:spcAft>
                <a:spcPts val="600"/>
              </a:spcAft>
              <a:buSzPct val="70000"/>
              <a:buFont typeface="Wingdings" panose="05000000000000000000" pitchFamily="2" charset="2"/>
              <a:buChar char="l"/>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7.5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贝叶斯</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的预测和诊断综合算法</a:t>
            </a:r>
            <a:endParaRPr lang="en-US" altLang="zh-CN" sz="32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20000"/>
              </a:lnSpc>
              <a:spcBef>
                <a:spcPts val="1200"/>
              </a:spcBef>
              <a:spcAft>
                <a:spcPts val="600"/>
              </a:spcAft>
            </a:pPr>
            <a:endParaRPr lang="zh-CN" altLang="en-US" sz="2800" b="1"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412411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B2400F5-57B9-4268-B2F0-9BB72A0D4CCA}" type="datetime1">
              <a:rPr lang="zh-CN" altLang="en-US" smtClean="0"/>
              <a:t>2021/7/21</a:t>
            </a:fld>
            <a:endParaRPr lang="zh-CN" altLang="en-US"/>
          </a:p>
        </p:txBody>
      </p:sp>
      <p:sp>
        <p:nvSpPr>
          <p:cNvPr id="4" name="灯片编号占位符 3"/>
          <p:cNvSpPr>
            <a:spLocks noGrp="1"/>
          </p:cNvSpPr>
          <p:nvPr>
            <p:ph type="sldNum" sz="quarter" idx="12"/>
          </p:nvPr>
        </p:nvSpPr>
        <p:spPr/>
        <p:txBody>
          <a:bodyPr/>
          <a:lstStyle/>
          <a:p>
            <a:fld id="{ED9DB458-EAB0-425B-A087-2C372AAEBB1E}" type="slidenum">
              <a:rPr lang="zh-CN" altLang="en-US" smtClean="0"/>
              <a:pPr/>
              <a:t>30</a:t>
            </a:fld>
            <a:endParaRPr lang="zh-CN" altLang="en-US"/>
          </a:p>
        </p:txBody>
      </p:sp>
      <p:sp>
        <p:nvSpPr>
          <p:cNvPr id="3" name="页脚占位符 2"/>
          <p:cNvSpPr>
            <a:spLocks noGrp="1"/>
          </p:cNvSpPr>
          <p:nvPr>
            <p:ph type="ftr" sz="quarter" idx="3"/>
          </p:nvPr>
        </p:nvSpPr>
        <p:spPr/>
        <p:txBody>
          <a:bodyPr/>
          <a:lstStyle/>
          <a:p>
            <a:r>
              <a:rPr lang="zh-CN" altLang="en-US" smtClean="0"/>
              <a:t>贝叶斯</a:t>
            </a:r>
            <a:endParaRPr lang="zh-CN" altLang="en-US"/>
          </a:p>
        </p:txBody>
      </p:sp>
      <p:pic>
        <p:nvPicPr>
          <p:cNvPr id="5" name="Picture 2" descr="http://4.bp.blogspot.com/-VBx4r_I3-0o/UVl5cCcGKOI/AAAAAAAADCs/nj5mMcBDNzE/s1600/break.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335479" y="1549029"/>
            <a:ext cx="4122471" cy="3929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6000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2ABBBC2-5031-4E94-9113-268C2358C1FB}"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AA1FFF48-E6B6-4D09-A083-0394F0202530}" type="slidenum">
              <a:rPr lang="zh-CN" altLang="en-US" smtClean="0"/>
              <a:pPr/>
              <a:t>4</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sp>
        <p:nvSpPr>
          <p:cNvPr id="5" name="Rectangle 3"/>
          <p:cNvSpPr txBox="1">
            <a:spLocks noChangeArrowheads="1"/>
          </p:cNvSpPr>
          <p:nvPr/>
        </p:nvSpPr>
        <p:spPr>
          <a:xfrm>
            <a:off x="271689" y="773427"/>
            <a:ext cx="8460328" cy="4411662"/>
          </a:xfrm>
          <a:prstGeom prst="rect">
            <a:avLst/>
          </a:prstGeom>
        </p:spPr>
        <p:txBody>
          <a:bodyPr/>
          <a:lstStyle/>
          <a:p>
            <a:pPr marL="228600" marR="0" lvl="0" indent="-228600" algn="just" defTabSz="914400" rtl="0" eaLnBrk="1" fontAlgn="auto" latinLnBrk="0" hangingPunct="1">
              <a:lnSpc>
                <a:spcPct val="120000"/>
              </a:lnSpc>
              <a:spcBef>
                <a:spcPts val="1200"/>
              </a:spcBef>
              <a:spcAft>
                <a:spcPts val="600"/>
              </a:spcAft>
              <a:buClrTx/>
              <a:buSzTx/>
              <a:buFont typeface="Arial" panose="020B0604020202020204" pitchFamily="34" charset="0"/>
              <a:buChar char="•"/>
              <a:tabLst/>
              <a:defRPr/>
            </a:pPr>
            <a:r>
              <a:rPr kumimoji="0" lang="zh-CN" altLang="en-US" sz="2800" b="1" i="0" u="none" strike="noStrike" kern="1200" cap="none" spc="0" normalizeH="0" baseline="0" noProof="0" dirty="0" smtClean="0">
                <a:ln>
                  <a:noFill/>
                </a:ln>
                <a:effectLst/>
                <a:uLnTx/>
                <a:uFillTx/>
                <a:latin typeface="楷体" pitchFamily="49" charset="-122"/>
                <a:ea typeface="楷体" pitchFamily="49" charset="-122"/>
              </a:rPr>
              <a:t>先验概率：根据历史的资料或主观判断所确定的各种时间发生的概率</a:t>
            </a:r>
          </a:p>
          <a:p>
            <a:pPr marL="228600" marR="0" lvl="0" indent="-228600" algn="just" defTabSz="914400" rtl="0" eaLnBrk="1" fontAlgn="auto" latinLnBrk="0" hangingPunct="1">
              <a:lnSpc>
                <a:spcPct val="120000"/>
              </a:lnSpc>
              <a:spcBef>
                <a:spcPts val="1200"/>
              </a:spcBef>
              <a:spcAft>
                <a:spcPts val="600"/>
              </a:spcAft>
              <a:buClrTx/>
              <a:buSzTx/>
              <a:buFont typeface="Arial" panose="020B0604020202020204" pitchFamily="34" charset="0"/>
              <a:buChar char="•"/>
              <a:tabLst/>
              <a:defRPr/>
            </a:pPr>
            <a:r>
              <a:rPr kumimoji="0" lang="zh-CN" altLang="en-US" sz="2800" b="1" i="0" u="none" strike="noStrike" kern="1200" cap="none" spc="0" normalizeH="0" baseline="0" noProof="0" dirty="0" smtClean="0">
                <a:ln>
                  <a:noFill/>
                </a:ln>
                <a:effectLst/>
                <a:uLnTx/>
                <a:uFillTx/>
                <a:latin typeface="楷体" pitchFamily="49" charset="-122"/>
                <a:ea typeface="楷体" pitchFamily="49" charset="-122"/>
              </a:rPr>
              <a:t>后验概率：通过贝叶斯公式，结合调查等方式获取了新的附加信息，对先验概率修正后得到的更符合实际的概率</a:t>
            </a:r>
          </a:p>
          <a:p>
            <a:pPr marL="228600" marR="0" lvl="0" indent="-228600" algn="just" defTabSz="914400" rtl="0" eaLnBrk="1" fontAlgn="auto" latinLnBrk="0" hangingPunct="1">
              <a:lnSpc>
                <a:spcPct val="120000"/>
              </a:lnSpc>
              <a:spcBef>
                <a:spcPts val="1200"/>
              </a:spcBef>
              <a:spcAft>
                <a:spcPts val="600"/>
              </a:spcAft>
              <a:buClrTx/>
              <a:buSzTx/>
              <a:buFont typeface="Arial" panose="020B0604020202020204" pitchFamily="34" charset="0"/>
              <a:buChar char="•"/>
              <a:tabLst/>
              <a:defRPr/>
            </a:pPr>
            <a:r>
              <a:rPr kumimoji="0" lang="zh-CN" altLang="en-US" sz="2800" b="1" i="0" u="none" strike="noStrike" kern="1200" cap="none" spc="0" normalizeH="0" baseline="0" noProof="0" dirty="0" smtClean="0">
                <a:ln>
                  <a:noFill/>
                </a:ln>
                <a:effectLst/>
                <a:uLnTx/>
                <a:uFillTx/>
                <a:latin typeface="楷体" pitchFamily="49" charset="-122"/>
                <a:ea typeface="楷体" pitchFamily="49" charset="-122"/>
              </a:rPr>
              <a:t>条件概率：某事件发生后该事件的发生概率</a:t>
            </a:r>
            <a:endParaRPr kumimoji="0" lang="en-US" altLang="zh-CN" sz="2800" b="1" i="0" u="none" strike="noStrike" kern="1200" cap="none" spc="0" normalizeH="0" baseline="0" noProof="0" dirty="0" smtClean="0">
              <a:ln>
                <a:noFill/>
              </a:ln>
              <a:effectLst/>
              <a:uLnTx/>
              <a:uFillTx/>
              <a:latin typeface="楷体" pitchFamily="49" charset="-122"/>
              <a:ea typeface="楷体" pitchFamily="49" charset="-122"/>
            </a:endParaRPr>
          </a:p>
          <a:p>
            <a:pPr marL="228600" marR="0" lvl="0" indent="-228600" algn="just" defTabSz="914400" rtl="0" eaLnBrk="1" fontAlgn="auto" latinLnBrk="0" hangingPunct="1">
              <a:lnSpc>
                <a:spcPct val="120000"/>
              </a:lnSpc>
              <a:spcBef>
                <a:spcPts val="1000"/>
              </a:spcBef>
              <a:spcAft>
                <a:spcPts val="0"/>
              </a:spcAft>
              <a:buClrTx/>
              <a:buSzTx/>
              <a:tabLst/>
              <a:defRPr/>
            </a:pPr>
            <a:endParaRPr kumimoji="0" lang="zh-CN" altLang="en-US" sz="2800" b="1" i="0" u="none" strike="noStrike" kern="1200" cap="none" spc="0" normalizeH="0" baseline="0" noProof="0" dirty="0" smtClean="0">
              <a:ln>
                <a:noFill/>
              </a:ln>
              <a:effectLst/>
              <a:uLnTx/>
              <a:uFillTx/>
              <a:latin typeface="楷体" pitchFamily="49" charset="-122"/>
              <a:ea typeface="楷体" pitchFamily="49" charset="-122"/>
            </a:endParaRPr>
          </a:p>
        </p:txBody>
      </p:sp>
      <mc:AlternateContent xmlns:mc="http://schemas.openxmlformats.org/markup-compatibility/2006" xmlns:a14="http://schemas.microsoft.com/office/drawing/2010/main">
        <mc:Choice Requires="a14">
          <p:sp>
            <p:nvSpPr>
              <p:cNvPr id="6" name="文本框 5"/>
              <p:cNvSpPr txBox="1"/>
              <p:nvPr/>
            </p:nvSpPr>
            <p:spPr>
              <a:xfrm>
                <a:off x="1937773" y="4783692"/>
                <a:ext cx="2347886" cy="768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a:latin typeface="Cambria Math" panose="02040503050406030204" pitchFamily="18" charset="0"/>
                        </a:rPr>
                        <m:t>P</m:t>
                      </m:r>
                      <m:r>
                        <a:rPr lang="en-US" altLang="zh-CN" sz="2400" i="1">
                          <a:latin typeface="Cambria Math" panose="02040503050406030204" pitchFamily="18" charset="0"/>
                        </a:rPr>
                        <m:t>(</m:t>
                      </m:r>
                      <m:r>
                        <m:rPr>
                          <m:sty m:val="p"/>
                        </m:rPr>
                        <a:rPr lang="en-US" altLang="zh-CN" sz="2400" i="1">
                          <a:latin typeface="Cambria Math" panose="02040503050406030204" pitchFamily="18" charset="0"/>
                        </a:rPr>
                        <m:t>A</m:t>
                      </m:r>
                      <m:r>
                        <a:rPr lang="en-US" altLang="zh-CN" sz="2400" i="1">
                          <a:latin typeface="Cambria Math" panose="02040503050406030204" pitchFamily="18" charset="0"/>
                        </a:rPr>
                        <m:t>|</m:t>
                      </m:r>
                      <m:r>
                        <m:rPr>
                          <m:sty m:val="p"/>
                        </m:rPr>
                        <a:rPr lang="en-US" altLang="zh-CN" sz="2400" i="1">
                          <a:latin typeface="Cambria Math" panose="02040503050406030204" pitchFamily="18" charset="0"/>
                        </a:rPr>
                        <m:t>B</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r>
                            <m:rPr>
                              <m:sty m:val="p"/>
                            </m:rPr>
                            <a:rPr lang="en-US" altLang="zh-CN" sz="2400" i="1">
                              <a:latin typeface="Cambria Math" panose="02040503050406030204" pitchFamily="18" charset="0"/>
                            </a:rPr>
                            <m:t>P</m:t>
                          </m:r>
                          <m:r>
                            <a:rPr lang="en-US" altLang="zh-CN" sz="2400" i="1">
                              <a:latin typeface="Cambria Math" panose="02040503050406030204" pitchFamily="18" charset="0"/>
                            </a:rPr>
                            <m:t>(</m:t>
                          </m:r>
                          <m:r>
                            <a:rPr lang="en-US" altLang="zh-CN" sz="2400" i="1">
                              <a:latin typeface="Cambria Math" panose="02040503050406030204" pitchFamily="18" charset="0"/>
                            </a:rPr>
                            <m:t>𝐴</m:t>
                          </m:r>
                          <m:r>
                            <a:rPr lang="en-US" altLang="zh-CN" sz="2400" i="1">
                              <a:latin typeface="Cambria Math" panose="02040503050406030204" pitchFamily="18" charset="0"/>
                            </a:rPr>
                            <m:t>,</m:t>
                          </m:r>
                          <m:r>
                            <a:rPr lang="en-US" altLang="zh-CN" sz="2400" i="1">
                              <a:latin typeface="Cambria Math" panose="02040503050406030204" pitchFamily="18" charset="0"/>
                            </a:rPr>
                            <m:t>𝐵</m:t>
                          </m:r>
                          <m:r>
                            <a:rPr lang="en-US" altLang="zh-CN" sz="2400" i="1">
                              <a:latin typeface="Cambria Math" panose="02040503050406030204" pitchFamily="18" charset="0"/>
                            </a:rPr>
                            <m:t>)</m:t>
                          </m:r>
                        </m:num>
                        <m:den>
                          <m:r>
                            <m:rPr>
                              <m:sty m:val="p"/>
                            </m:rPr>
                            <a:rPr lang="en-US" altLang="zh-CN" sz="2400" i="1">
                              <a:latin typeface="Cambria Math" panose="02040503050406030204" pitchFamily="18" charset="0"/>
                            </a:rPr>
                            <m:t>P</m:t>
                          </m:r>
                          <m:r>
                            <a:rPr lang="en-US" altLang="zh-CN" sz="2400" i="1">
                              <a:latin typeface="Cambria Math" panose="02040503050406030204" pitchFamily="18" charset="0"/>
                            </a:rPr>
                            <m:t>(</m:t>
                          </m:r>
                          <m:r>
                            <m:rPr>
                              <m:sty m:val="p"/>
                            </m:rPr>
                            <a:rPr lang="en-US" altLang="zh-CN" sz="2400" i="1">
                              <a:latin typeface="Cambria Math" panose="02040503050406030204" pitchFamily="18" charset="0"/>
                            </a:rPr>
                            <m:t>B</m:t>
                          </m:r>
                          <m:r>
                            <a:rPr lang="en-US" altLang="zh-CN" sz="2400" i="1">
                              <a:latin typeface="Cambria Math" panose="02040503050406030204" pitchFamily="18" charset="0"/>
                            </a:rPr>
                            <m:t>)</m:t>
                          </m:r>
                        </m:den>
                      </m:f>
                    </m:oMath>
                  </m:oMathPara>
                </a14:m>
                <a:endParaRPr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937773" y="4783692"/>
                <a:ext cx="2347886" cy="76899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971119" y="4783692"/>
                <a:ext cx="2415212" cy="768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a:latin typeface="Cambria Math" panose="02040503050406030204" pitchFamily="18" charset="0"/>
                        </a:rPr>
                        <m:t>P</m:t>
                      </m:r>
                      <m:r>
                        <a:rPr lang="en-US" altLang="zh-CN" sz="2400" i="1">
                          <a:latin typeface="Cambria Math" panose="02040503050406030204" pitchFamily="18" charset="0"/>
                        </a:rPr>
                        <m:t>(</m:t>
                      </m:r>
                      <m:r>
                        <m:rPr>
                          <m:sty m:val="p"/>
                        </m:rPr>
                        <a:rPr lang="en-US" altLang="zh-CN" sz="2400" i="1">
                          <a:latin typeface="Cambria Math" panose="02040503050406030204" pitchFamily="18" charset="0"/>
                        </a:rPr>
                        <m:t>B</m:t>
                      </m:r>
                      <m:r>
                        <a:rPr lang="en-US" altLang="zh-CN" sz="2400" i="1">
                          <a:latin typeface="Cambria Math" panose="02040503050406030204" pitchFamily="18" charset="0"/>
                        </a:rPr>
                        <m:t>|</m:t>
                      </m:r>
                      <m:r>
                        <m:rPr>
                          <m:sty m:val="p"/>
                        </m:rPr>
                        <a:rPr lang="en-US" altLang="zh-CN" sz="2400" i="1">
                          <a:latin typeface="Cambria Math" panose="02040503050406030204" pitchFamily="18" charset="0"/>
                        </a:rPr>
                        <m:t>A</m:t>
                      </m:r>
                      <m:r>
                        <a:rPr lang="en-US" altLang="zh-CN" sz="2400" i="1">
                          <a:latin typeface="Cambria Math" panose="02040503050406030204" pitchFamily="18" charset="0"/>
                        </a:rPr>
                        <m:t>) =</m:t>
                      </m:r>
                      <m:f>
                        <m:fPr>
                          <m:ctrlPr>
                            <a:rPr lang="en-US" altLang="zh-CN" sz="2400" i="1" smtClean="0">
                              <a:latin typeface="Cambria Math" panose="02040503050406030204" pitchFamily="18" charset="0"/>
                            </a:rPr>
                          </m:ctrlPr>
                        </m:fPr>
                        <m:num>
                          <m:r>
                            <m:rPr>
                              <m:sty m:val="p"/>
                            </m:rPr>
                            <a:rPr lang="en-US" altLang="zh-CN" sz="2400" i="1">
                              <a:latin typeface="Cambria Math" panose="02040503050406030204" pitchFamily="18" charset="0"/>
                            </a:rPr>
                            <m:t>P</m:t>
                          </m:r>
                          <m:r>
                            <a:rPr lang="en-US" altLang="zh-CN" sz="2400" i="1">
                              <a:latin typeface="Cambria Math" panose="02040503050406030204" pitchFamily="18" charset="0"/>
                            </a:rPr>
                            <m:t>(</m:t>
                          </m:r>
                          <m:r>
                            <a:rPr lang="en-US" altLang="zh-CN" sz="2400" i="1">
                              <a:latin typeface="Cambria Math" panose="02040503050406030204" pitchFamily="18" charset="0"/>
                            </a:rPr>
                            <m:t>𝐴</m:t>
                          </m:r>
                          <m:r>
                            <a:rPr lang="en-US" altLang="zh-CN" sz="2400" i="1">
                              <a:latin typeface="Cambria Math" panose="02040503050406030204" pitchFamily="18" charset="0"/>
                            </a:rPr>
                            <m:t>,</m:t>
                          </m:r>
                          <m:r>
                            <a:rPr lang="en-US" altLang="zh-CN" sz="2400" i="1">
                              <a:latin typeface="Cambria Math" panose="02040503050406030204" pitchFamily="18" charset="0"/>
                            </a:rPr>
                            <m:t>𝐵</m:t>
                          </m:r>
                          <m:r>
                            <a:rPr lang="en-US" altLang="zh-CN" sz="2400" i="1">
                              <a:latin typeface="Cambria Math" panose="02040503050406030204" pitchFamily="18" charset="0"/>
                            </a:rPr>
                            <m:t>)</m:t>
                          </m:r>
                        </m:num>
                        <m:den>
                          <m:r>
                            <m:rPr>
                              <m:sty m:val="p"/>
                            </m:rPr>
                            <a:rPr lang="en-US" altLang="zh-CN" sz="2400" i="1">
                              <a:latin typeface="Cambria Math" panose="02040503050406030204" pitchFamily="18" charset="0"/>
                            </a:rPr>
                            <m:t>P</m:t>
                          </m:r>
                          <m:r>
                            <a:rPr lang="en-US" altLang="zh-CN" sz="2400" i="1">
                              <a:latin typeface="Cambria Math" panose="02040503050406030204" pitchFamily="18" charset="0"/>
                            </a:rPr>
                            <m:t>(</m:t>
                          </m:r>
                          <m:r>
                            <m:rPr>
                              <m:sty m:val="p"/>
                            </m:rPr>
                            <a:rPr lang="en-US" altLang="zh-CN" sz="2400" i="1">
                              <a:latin typeface="Cambria Math" panose="02040503050406030204" pitchFamily="18" charset="0"/>
                            </a:rPr>
                            <m:t>A</m:t>
                          </m:r>
                          <m:r>
                            <a:rPr lang="en-US" altLang="zh-CN" sz="2400" i="1">
                              <a:latin typeface="Cambria Math" panose="02040503050406030204" pitchFamily="18" charset="0"/>
                            </a:rPr>
                            <m:t>)</m:t>
                          </m:r>
                        </m:den>
                      </m:f>
                    </m:oMath>
                  </m:oMathPara>
                </a14:m>
                <a:endParaRPr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4971119" y="4783692"/>
                <a:ext cx="2415212" cy="768993"/>
              </a:xfrm>
              <a:prstGeom prst="rect">
                <a:avLst/>
              </a:prstGeom>
              <a:blipFill>
                <a:blip r:embed="rId3"/>
                <a:stretch>
                  <a:fillRect/>
                </a:stretch>
              </a:blipFill>
            </p:spPr>
            <p:txBody>
              <a:bodyPr/>
              <a:lstStyle/>
              <a:p>
                <a:r>
                  <a:rPr lang="zh-CN" altLang="en-US">
                    <a:noFill/>
                  </a:rPr>
                  <a:t> </a:t>
                </a:r>
              </a:p>
            </p:txBody>
          </p:sp>
        </mc:Fallback>
      </mc:AlternateContent>
      <p:sp>
        <p:nvSpPr>
          <p:cNvPr id="8" name="文本框 7"/>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贝叶斯奇幻之旅</a:t>
            </a:r>
            <a:endParaRPr lang="zh-CN" altLang="en-US" sz="3600"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E4AC9C4-C290-44E3-881B-7BE1B757D568}"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5</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sp>
        <p:nvSpPr>
          <p:cNvPr id="5" name="文本框 4"/>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贝叶斯奇幻之旅</a:t>
            </a:r>
            <a:endParaRPr lang="zh-CN" altLang="en-US" sz="3600" b="1" dirty="0">
              <a:latin typeface="黑体" panose="02010609060101010101" pitchFamily="49" charset="-122"/>
              <a:ea typeface="黑体" panose="02010609060101010101" pitchFamily="49" charset="-122"/>
            </a:endParaRPr>
          </a:p>
        </p:txBody>
      </p:sp>
      <p:sp>
        <p:nvSpPr>
          <p:cNvPr id="6" name="Rectangle 3"/>
          <p:cNvSpPr>
            <a:spLocks noGrp="1" noChangeArrowheads="1"/>
          </p:cNvSpPr>
          <p:nvPr/>
        </p:nvSpPr>
        <p:spPr bwMode="auto">
          <a:xfrm>
            <a:off x="285750" y="1854234"/>
            <a:ext cx="8229600" cy="1701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3600" b="1">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3200" b="1">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800" b="1">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宋体" pitchFamily="2" charset="-122"/>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9pPr>
          </a:lstStyle>
          <a:p>
            <a:pPr eaLnBrk="1" hangingPunct="1"/>
            <a:r>
              <a:rPr lang="zh-CN" altLang="en-US" sz="2800" dirty="0" smtClean="0">
                <a:latin typeface="楷体" panose="02010609060101010101" pitchFamily="49" charset="-122"/>
                <a:ea typeface="楷体" panose="02010609060101010101" pitchFamily="49" charset="-122"/>
              </a:rPr>
              <a:t>基本事件的互斥性</a:t>
            </a:r>
          </a:p>
          <a:p>
            <a:pPr eaLnBrk="1" hangingPunct="1"/>
            <a:r>
              <a:rPr lang="zh-CN" altLang="en-US" sz="2800" dirty="0" smtClean="0">
                <a:latin typeface="楷体" panose="02010609060101010101" pitchFamily="49" charset="-122"/>
                <a:ea typeface="楷体" panose="02010609060101010101" pitchFamily="49" charset="-122"/>
              </a:rPr>
              <a:t>基本事件的完备性</a:t>
            </a:r>
          </a:p>
        </p:txBody>
      </p:sp>
      <p:pic>
        <p:nvPicPr>
          <p:cNvPr id="7" name="Object 4"/>
          <p:cNvPicPr>
            <a:picLocks noChangeAspect="1" noChangeArrowheads="1"/>
          </p:cNvPicPr>
          <p:nvPr/>
        </p:nvPicPr>
        <p:blipFill>
          <a:blip r:embed="rId3"/>
          <a:srcRect/>
          <a:stretch>
            <a:fillRect/>
          </a:stretch>
        </p:blipFill>
        <p:spPr bwMode="auto">
          <a:xfrm>
            <a:off x="2868002" y="661726"/>
            <a:ext cx="3962400" cy="1093788"/>
          </a:xfrm>
          <a:prstGeom prst="rect">
            <a:avLst/>
          </a:prstGeom>
          <a:noFill/>
          <a:ln w="9525">
            <a:noFill/>
            <a:miter lim="800000"/>
            <a:headEnd/>
            <a:tailEnd/>
          </a:ln>
        </p:spPr>
      </p:pic>
      <p:sp>
        <p:nvSpPr>
          <p:cNvPr id="8" name="矩形 7"/>
          <p:cNvSpPr/>
          <p:nvPr/>
        </p:nvSpPr>
        <p:spPr>
          <a:xfrm>
            <a:off x="376873" y="876578"/>
            <a:ext cx="1980029" cy="523220"/>
          </a:xfrm>
          <a:prstGeom prst="rect">
            <a:avLst/>
          </a:prstGeom>
        </p:spPr>
        <p:txBody>
          <a:bodyPr wrap="none">
            <a:spAutoFit/>
          </a:bodyPr>
          <a:lstStyle/>
          <a:p>
            <a:r>
              <a:rPr lang="zh-CN" altLang="en-US" sz="2800" b="1" dirty="0">
                <a:latin typeface="黑体" panose="02010609060101010101" pitchFamily="49" charset="-122"/>
                <a:ea typeface="黑体" panose="02010609060101010101" pitchFamily="49" charset="-122"/>
              </a:rPr>
              <a:t>全概率公式</a:t>
            </a:r>
          </a:p>
        </p:txBody>
      </p:sp>
      <p:graphicFrame>
        <p:nvGraphicFramePr>
          <p:cNvPr id="9" name="对象 8"/>
          <p:cNvGraphicFramePr>
            <a:graphicFrameLocks noChangeAspect="1"/>
          </p:cNvGraphicFramePr>
          <p:nvPr>
            <p:extLst>
              <p:ext uri="{D42A27DB-BD31-4B8C-83A1-F6EECF244321}">
                <p14:modId xmlns:p14="http://schemas.microsoft.com/office/powerpoint/2010/main" val="4105491389"/>
              </p:ext>
            </p:extLst>
          </p:nvPr>
        </p:nvGraphicFramePr>
        <p:xfrm>
          <a:off x="3817327" y="1910102"/>
          <a:ext cx="4610100" cy="479426"/>
        </p:xfrm>
        <a:graphic>
          <a:graphicData uri="http://schemas.openxmlformats.org/presentationml/2006/ole">
            <mc:AlternateContent xmlns:mc="http://schemas.openxmlformats.org/markup-compatibility/2006">
              <mc:Choice xmlns:v="urn:schemas-microsoft-com:vml" Requires="v">
                <p:oleObj spid="_x0000_s41042" name="公式" r:id="rId4" imgW="2565360" imgH="241200" progId="Equation.3">
                  <p:embed/>
                </p:oleObj>
              </mc:Choice>
              <mc:Fallback>
                <p:oleObj name="公式" r:id="rId4" imgW="2565360" imgH="2412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7327" y="1910102"/>
                        <a:ext cx="4610100" cy="479426"/>
                      </a:xfrm>
                      <a:prstGeom prst="rect">
                        <a:avLst/>
                      </a:prstGeom>
                      <a:noFill/>
                      <a:ln>
                        <a:noFill/>
                      </a:ln>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310027619"/>
              </p:ext>
            </p:extLst>
          </p:nvPr>
        </p:nvGraphicFramePr>
        <p:xfrm>
          <a:off x="3817326" y="2445395"/>
          <a:ext cx="4526573" cy="450850"/>
        </p:xfrm>
        <a:graphic>
          <a:graphicData uri="http://schemas.openxmlformats.org/presentationml/2006/ole">
            <mc:AlternateContent xmlns:mc="http://schemas.openxmlformats.org/markup-compatibility/2006">
              <mc:Choice xmlns:v="urn:schemas-microsoft-com:vml" Requires="v">
                <p:oleObj spid="_x0000_s41043" name="公式" r:id="rId6" imgW="1942920" imgH="228600" progId="Equation.3">
                  <p:embed/>
                </p:oleObj>
              </mc:Choice>
              <mc:Fallback>
                <p:oleObj name="公式" r:id="rId6" imgW="1942920" imgH="2286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7326" y="2445395"/>
                        <a:ext cx="4526573" cy="450850"/>
                      </a:xfrm>
                      <a:prstGeom prst="rect">
                        <a:avLst/>
                      </a:prstGeom>
                      <a:noFill/>
                      <a:ln>
                        <a:noFill/>
                      </a:ln>
                    </p:spPr>
                  </p:pic>
                </p:oleObj>
              </mc:Fallback>
            </mc:AlternateContent>
          </a:graphicData>
        </a:graphic>
      </p:graphicFrame>
      <p:sp>
        <p:nvSpPr>
          <p:cNvPr id="11" name="Rectangle 3"/>
          <p:cNvSpPr>
            <a:spLocks noGrp="1" noChangeArrowheads="1"/>
          </p:cNvSpPr>
          <p:nvPr/>
        </p:nvSpPr>
        <p:spPr bwMode="auto">
          <a:xfrm>
            <a:off x="277086" y="5111476"/>
            <a:ext cx="8480052" cy="95969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3600" b="1">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3200" b="1">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800" b="1">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宋体" pitchFamily="2" charset="-122"/>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9pPr>
          </a:lstStyle>
          <a:p>
            <a:pPr algn="just" eaLnBrk="1" hangingPunct="1"/>
            <a:r>
              <a:rPr lang="zh-CN" altLang="en-US" sz="2800" dirty="0" smtClean="0">
                <a:latin typeface="楷体" panose="02010609060101010101" pitchFamily="49" charset="-122"/>
                <a:ea typeface="楷体" panose="02010609060101010101" pitchFamily="49" charset="-122"/>
              </a:rPr>
              <a:t>独立互斥且完备的先验事件概率可以由后验事件的概率和相应条件概率决定</a:t>
            </a:r>
          </a:p>
        </p:txBody>
      </p:sp>
      <p:pic>
        <p:nvPicPr>
          <p:cNvPr id="12" name="Object 4"/>
          <p:cNvPicPr>
            <a:picLocks noChangeAspect="1" noChangeArrowheads="1"/>
          </p:cNvPicPr>
          <p:nvPr/>
        </p:nvPicPr>
        <p:blipFill>
          <a:blip r:embed="rId8"/>
          <a:srcRect/>
          <a:stretch>
            <a:fillRect/>
          </a:stretch>
        </p:blipFill>
        <p:spPr bwMode="auto">
          <a:xfrm>
            <a:off x="2824042" y="3508985"/>
            <a:ext cx="4419600" cy="1538287"/>
          </a:xfrm>
          <a:prstGeom prst="rect">
            <a:avLst/>
          </a:prstGeom>
          <a:noFill/>
          <a:ln w="9525">
            <a:noFill/>
            <a:miter lim="800000"/>
            <a:headEnd/>
            <a:tailEnd/>
          </a:ln>
        </p:spPr>
      </p:pic>
      <p:sp>
        <p:nvSpPr>
          <p:cNvPr id="13" name="矩形 12"/>
          <p:cNvSpPr/>
          <p:nvPr/>
        </p:nvSpPr>
        <p:spPr>
          <a:xfrm>
            <a:off x="391257" y="3654754"/>
            <a:ext cx="1988045" cy="523220"/>
          </a:xfrm>
          <a:prstGeom prst="rect">
            <a:avLst/>
          </a:prstGeom>
        </p:spPr>
        <p:txBody>
          <a:bodyPr wrap="none">
            <a:spAutoFit/>
          </a:bodyPr>
          <a:lstStyle/>
          <a:p>
            <a:r>
              <a:rPr lang="zh-CN" altLang="en-US" sz="2800" b="1" dirty="0">
                <a:latin typeface="黑体" panose="02010609060101010101" pitchFamily="49" charset="-122"/>
                <a:ea typeface="黑体" panose="02010609060101010101" pitchFamily="49" charset="-122"/>
              </a:rPr>
              <a:t>贝叶斯</a:t>
            </a:r>
            <a:r>
              <a:rPr lang="zh-CN" altLang="en-US" sz="2800" b="1" dirty="0" smtClean="0">
                <a:latin typeface="黑体" panose="02010609060101010101" pitchFamily="49" charset="-122"/>
                <a:ea typeface="黑体" panose="02010609060101010101" pitchFamily="49" charset="-122"/>
              </a:rPr>
              <a:t>公式</a:t>
            </a:r>
            <a:endParaRPr lang="zh-CN" altLang="en-US"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3641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9B0FB8-99EA-40F3-9E49-4348DAFA122E}"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6</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sp>
        <p:nvSpPr>
          <p:cNvPr id="8" name="文本框 7"/>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贝叶斯奇幻之旅</a:t>
            </a:r>
            <a:endParaRPr lang="zh-CN" altLang="en-US" sz="3600" b="1" dirty="0">
              <a:latin typeface="黑体" panose="02010609060101010101" pitchFamily="49" charset="-122"/>
              <a:ea typeface="黑体" panose="02010609060101010101" pitchFamily="49" charset="-122"/>
            </a:endParaRPr>
          </a:p>
        </p:txBody>
      </p:sp>
      <p:sp>
        <p:nvSpPr>
          <p:cNvPr id="12" name="Oval 4"/>
          <p:cNvSpPr/>
          <p:nvPr/>
        </p:nvSpPr>
        <p:spPr>
          <a:xfrm>
            <a:off x="6172200" y="1066800"/>
            <a:ext cx="1371600" cy="1295400"/>
          </a:xfrm>
          <a:prstGeom prst="ellipse">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13" name="Oval 5"/>
          <p:cNvSpPr/>
          <p:nvPr/>
        </p:nvSpPr>
        <p:spPr>
          <a:xfrm>
            <a:off x="7162800" y="1066800"/>
            <a:ext cx="1371600" cy="1295400"/>
          </a:xfrm>
          <a:prstGeom prst="ellipse">
            <a:avLst/>
          </a:prstGeom>
          <a:solidFill>
            <a:srgbClr val="FF0000">
              <a:alpha val="46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en-US" dirty="0">
              <a:solidFill>
                <a:schemeClr val="tx1"/>
              </a:solidFill>
            </a:endParaRPr>
          </a:p>
        </p:txBody>
      </p:sp>
      <p:graphicFrame>
        <p:nvGraphicFramePr>
          <p:cNvPr id="14" name="Object 8"/>
          <p:cNvGraphicFramePr>
            <a:graphicFrameLocks noChangeAspect="1"/>
          </p:cNvGraphicFramePr>
          <p:nvPr>
            <p:extLst>
              <p:ext uri="{D42A27DB-BD31-4B8C-83A1-F6EECF244321}">
                <p14:modId xmlns:p14="http://schemas.microsoft.com/office/powerpoint/2010/main" val="3876775029"/>
              </p:ext>
            </p:extLst>
          </p:nvPr>
        </p:nvGraphicFramePr>
        <p:xfrm>
          <a:off x="2698750" y="3953708"/>
          <a:ext cx="3321050" cy="936625"/>
        </p:xfrm>
        <a:graphic>
          <a:graphicData uri="http://schemas.openxmlformats.org/presentationml/2006/ole">
            <mc:AlternateContent xmlns:mc="http://schemas.openxmlformats.org/markup-compatibility/2006">
              <mc:Choice xmlns:v="urn:schemas-microsoft-com:vml" Requires="v">
                <p:oleObj spid="_x0000_s29741" name="Equation" r:id="rId4" imgW="1485900" imgH="419100" progId="Equation.3">
                  <p:embed/>
                </p:oleObj>
              </mc:Choice>
              <mc:Fallback>
                <p:oleObj name="Equation" r:id="rId4" imgW="1485900" imgH="4191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8750" y="3953708"/>
                        <a:ext cx="3321050"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9"/>
          <p:cNvSpPr txBox="1"/>
          <p:nvPr/>
        </p:nvSpPr>
        <p:spPr>
          <a:xfrm>
            <a:off x="6477000" y="3496508"/>
            <a:ext cx="1882247" cy="400110"/>
          </a:xfrm>
          <a:prstGeom prst="rect">
            <a:avLst/>
          </a:prstGeom>
          <a:noFill/>
        </p:spPr>
        <p:txBody>
          <a:bodyPr wrap="none" rtlCol="0">
            <a:spAutoFit/>
          </a:bodyPr>
          <a:lstStyle/>
          <a:p>
            <a:r>
              <a:rPr lang="en-US" altLang="zh-CN" sz="2000" dirty="0" smtClean="0">
                <a:solidFill>
                  <a:srgbClr val="000000"/>
                </a:solidFill>
                <a:latin typeface="Times New Roman" panose="02020603050405020304" pitchFamily="18" charset="0"/>
                <a:cs typeface="Times New Roman" panose="02020603050405020304" pitchFamily="18" charset="0"/>
              </a:rPr>
              <a:t>Prior probability</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
        <p:nvSpPr>
          <p:cNvPr id="16" name="TextBox 14"/>
          <p:cNvSpPr txBox="1"/>
          <p:nvPr/>
        </p:nvSpPr>
        <p:spPr>
          <a:xfrm>
            <a:off x="2133600" y="3048000"/>
            <a:ext cx="3933000" cy="400110"/>
          </a:xfrm>
          <a:prstGeom prst="rect">
            <a:avLst/>
          </a:prstGeom>
          <a:noFill/>
        </p:spPr>
        <p:txBody>
          <a:bodyPr wrap="none" rtlCol="0">
            <a:spAutoFit/>
          </a:bodyPr>
          <a:lstStyle/>
          <a:p>
            <a:r>
              <a:rPr lang="en-US" altLang="zh-CN" sz="2000" dirty="0" smtClean="0">
                <a:solidFill>
                  <a:srgbClr val="000000"/>
                </a:solidFill>
                <a:latin typeface="Times New Roman" panose="02020603050405020304" pitchFamily="18" charset="0"/>
                <a:cs typeface="Times New Roman" panose="02020603050405020304" pitchFamily="18" charset="0"/>
              </a:rPr>
              <a:t>Likelihood of evidence B if A is true</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
        <p:nvSpPr>
          <p:cNvPr id="17" name="TextBox 15"/>
          <p:cNvSpPr txBox="1"/>
          <p:nvPr/>
        </p:nvSpPr>
        <p:spPr>
          <a:xfrm>
            <a:off x="533400" y="5105400"/>
            <a:ext cx="5013424" cy="400110"/>
          </a:xfrm>
          <a:prstGeom prst="rect">
            <a:avLst/>
          </a:prstGeom>
          <a:noFill/>
        </p:spPr>
        <p:txBody>
          <a:bodyPr wrap="none" rtlCol="0">
            <a:spAutoFit/>
          </a:bodyPr>
          <a:lstStyle/>
          <a:p>
            <a:r>
              <a:rPr lang="en-US" altLang="zh-CN" sz="2000" dirty="0" smtClean="0">
                <a:solidFill>
                  <a:srgbClr val="000000"/>
                </a:solidFill>
                <a:latin typeface="Times New Roman" panose="02020603050405020304" pitchFamily="18" charset="0"/>
                <a:cs typeface="Times New Roman" panose="02020603050405020304" pitchFamily="18" charset="0"/>
              </a:rPr>
              <a:t>Posterior probability of A given the evidence B</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
        <p:nvSpPr>
          <p:cNvPr id="18" name="TextBox 16"/>
          <p:cNvSpPr txBox="1"/>
          <p:nvPr/>
        </p:nvSpPr>
        <p:spPr>
          <a:xfrm>
            <a:off x="4711919" y="5541119"/>
            <a:ext cx="4235455" cy="400110"/>
          </a:xfrm>
          <a:prstGeom prst="rect">
            <a:avLst/>
          </a:prstGeom>
          <a:noFill/>
        </p:spPr>
        <p:txBody>
          <a:bodyPr wrap="none" rtlCol="0">
            <a:spAutoFit/>
          </a:bodyPr>
          <a:lstStyle/>
          <a:p>
            <a:r>
              <a:rPr lang="en-US" altLang="zh-CN" sz="2000" dirty="0" smtClean="0">
                <a:solidFill>
                  <a:srgbClr val="000000"/>
                </a:solidFill>
                <a:latin typeface="Times New Roman" panose="02020603050405020304" pitchFamily="18" charset="0"/>
                <a:cs typeface="Times New Roman" panose="02020603050405020304" pitchFamily="18" charset="0"/>
              </a:rPr>
              <a:t>Prior probability that evidence B is true</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cxnSp>
        <p:nvCxnSpPr>
          <p:cNvPr id="19" name="直接箭头连接符 18"/>
          <p:cNvCxnSpPr>
            <a:stCxn id="16" idx="2"/>
          </p:cNvCxnSpPr>
          <p:nvPr/>
        </p:nvCxnSpPr>
        <p:spPr>
          <a:xfrm>
            <a:off x="4100100" y="3448110"/>
            <a:ext cx="624300" cy="50559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5" idx="2"/>
          </p:cNvCxnSpPr>
          <p:nvPr/>
        </p:nvCxnSpPr>
        <p:spPr>
          <a:xfrm flipH="1">
            <a:off x="6019801" y="3896618"/>
            <a:ext cx="1398323" cy="2856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8" idx="0"/>
          </p:cNvCxnSpPr>
          <p:nvPr/>
        </p:nvCxnSpPr>
        <p:spPr>
          <a:xfrm flipH="1" flipV="1">
            <a:off x="5093668" y="4855319"/>
            <a:ext cx="1735979" cy="6858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2755924" y="4616915"/>
            <a:ext cx="546052" cy="46589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10"/>
              <p:cNvSpPr txBox="1"/>
              <p:nvPr/>
            </p:nvSpPr>
            <p:spPr>
              <a:xfrm>
                <a:off x="628649" y="1295400"/>
                <a:ext cx="513691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0000"/>
                          </a:solidFill>
                          <a:latin typeface="Cambria Math"/>
                        </a:rPr>
                        <m:t>𝑃</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a:rPr>
                            <m:t>𝐴</m:t>
                          </m:r>
                          <m:r>
                            <a:rPr lang="en-US" altLang="zh-CN" sz="2400" b="0" i="1" smtClean="0">
                              <a:solidFill>
                                <a:srgbClr val="000000"/>
                              </a:solidFill>
                              <a:latin typeface="Cambria Math"/>
                              <a:ea typeface="Cambria Math"/>
                            </a:rPr>
                            <m:t>∪</m:t>
                          </m:r>
                          <m:r>
                            <a:rPr lang="en-US" altLang="zh-CN" sz="2400" b="0" i="1" smtClean="0">
                              <a:solidFill>
                                <a:srgbClr val="000000"/>
                              </a:solidFill>
                              <a:latin typeface="Cambria Math"/>
                              <a:ea typeface="Cambria Math"/>
                            </a:rPr>
                            <m:t>𝐵</m:t>
                          </m:r>
                        </m:e>
                      </m:d>
                      <m:r>
                        <a:rPr lang="en-US" altLang="zh-CN" sz="2400" b="0" i="1" smtClean="0">
                          <a:solidFill>
                            <a:srgbClr val="000000"/>
                          </a:solidFill>
                          <a:latin typeface="Cambria Math"/>
                        </a:rPr>
                        <m:t>=</m:t>
                      </m:r>
                      <m:r>
                        <a:rPr lang="en-US" altLang="zh-CN" sz="2400" b="0" i="1" smtClean="0">
                          <a:solidFill>
                            <a:srgbClr val="000000"/>
                          </a:solidFill>
                          <a:latin typeface="Cambria Math"/>
                        </a:rPr>
                        <m:t>𝑃</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a:rPr>
                            <m:t>𝐴</m:t>
                          </m:r>
                        </m:e>
                      </m:d>
                      <m:r>
                        <a:rPr lang="en-US" altLang="zh-CN" sz="2400" b="0" i="1" smtClean="0">
                          <a:solidFill>
                            <a:srgbClr val="000000"/>
                          </a:solidFill>
                          <a:latin typeface="Cambria Math"/>
                        </a:rPr>
                        <m:t>+</m:t>
                      </m:r>
                      <m:r>
                        <a:rPr lang="en-US" altLang="zh-CN" sz="2400" b="0" i="1" smtClean="0">
                          <a:solidFill>
                            <a:srgbClr val="000000"/>
                          </a:solidFill>
                          <a:latin typeface="Cambria Math"/>
                        </a:rPr>
                        <m:t>𝑃</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a:rPr>
                            <m:t>𝐵</m:t>
                          </m:r>
                        </m:e>
                      </m:d>
                      <m:r>
                        <a:rPr lang="en-US" altLang="zh-CN" sz="2400" b="0" i="1" smtClean="0">
                          <a:solidFill>
                            <a:srgbClr val="000000"/>
                          </a:solidFill>
                          <a:latin typeface="Cambria Math"/>
                        </a:rPr>
                        <m:t>−</m:t>
                      </m:r>
                      <m:r>
                        <a:rPr lang="en-US" altLang="zh-CN" sz="2400" b="0" i="1" smtClean="0">
                          <a:solidFill>
                            <a:srgbClr val="000000"/>
                          </a:solidFill>
                          <a:latin typeface="Cambria Math"/>
                        </a:rPr>
                        <m:t>𝑃</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a:rPr>
                            <m:t>𝐴</m:t>
                          </m:r>
                          <m:r>
                            <a:rPr lang="en-US" altLang="zh-CN" sz="2400" b="0" i="1" smtClean="0">
                              <a:solidFill>
                                <a:srgbClr val="000000"/>
                              </a:solidFill>
                              <a:latin typeface="Cambria Math"/>
                              <a:ea typeface="Cambria Math"/>
                            </a:rPr>
                            <m:t>∩</m:t>
                          </m:r>
                          <m:r>
                            <a:rPr lang="en-US" altLang="zh-CN" sz="2400" b="0" i="1" smtClean="0">
                              <a:solidFill>
                                <a:srgbClr val="000000"/>
                              </a:solidFill>
                              <a:latin typeface="Cambria Math"/>
                              <a:ea typeface="Cambria Math"/>
                            </a:rPr>
                            <m:t>𝐵</m:t>
                          </m:r>
                        </m:e>
                      </m:d>
                    </m:oMath>
                  </m:oMathPara>
                </a14:m>
                <a:endParaRPr lang="zh-CN" altLang="en-US" sz="2400" dirty="0">
                  <a:solidFill>
                    <a:srgbClr val="000000"/>
                  </a:solidFill>
                </a:endParaRPr>
              </a:p>
            </p:txBody>
          </p:sp>
        </mc:Choice>
        <mc:Fallback xmlns="">
          <p:sp>
            <p:nvSpPr>
              <p:cNvPr id="23" name="TextBox 10"/>
              <p:cNvSpPr txBox="1">
                <a:spLocks noRot="1" noChangeAspect="1" noMove="1" noResize="1" noEditPoints="1" noAdjustHandles="1" noChangeArrowheads="1" noChangeShapeType="1" noTextEdit="1"/>
              </p:cNvSpPr>
              <p:nvPr/>
            </p:nvSpPr>
            <p:spPr>
              <a:xfrm>
                <a:off x="628649" y="1295400"/>
                <a:ext cx="5136919"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Box 12"/>
              <p:cNvSpPr txBox="1"/>
              <p:nvPr/>
            </p:nvSpPr>
            <p:spPr>
              <a:xfrm>
                <a:off x="628649" y="1981200"/>
                <a:ext cx="551625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0000"/>
                          </a:solidFill>
                          <a:latin typeface="Cambria Math"/>
                        </a:rPr>
                        <m:t>𝑃</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a:rPr>
                            <m:t>𝐴</m:t>
                          </m:r>
                          <m:r>
                            <a:rPr lang="en-US" altLang="zh-CN" sz="2400" b="0" i="1" smtClean="0">
                              <a:solidFill>
                                <a:srgbClr val="000000"/>
                              </a:solidFill>
                              <a:latin typeface="Cambria Math"/>
                              <a:ea typeface="Cambria Math"/>
                            </a:rPr>
                            <m:t>∩</m:t>
                          </m:r>
                          <m:r>
                            <a:rPr lang="en-US" altLang="zh-CN" sz="2400" b="0" i="1" smtClean="0">
                              <a:solidFill>
                                <a:srgbClr val="000000"/>
                              </a:solidFill>
                              <a:latin typeface="Cambria Math"/>
                              <a:ea typeface="Cambria Math"/>
                            </a:rPr>
                            <m:t>𝐵</m:t>
                          </m:r>
                        </m:e>
                      </m:d>
                      <m:r>
                        <a:rPr lang="en-US" altLang="zh-CN" sz="2400" b="0" i="1" smtClean="0">
                          <a:solidFill>
                            <a:srgbClr val="000000"/>
                          </a:solidFill>
                          <a:latin typeface="Cambria Math"/>
                        </a:rPr>
                        <m:t>=</m:t>
                      </m:r>
                      <m:r>
                        <a:rPr lang="en-US" altLang="zh-CN" sz="2400" b="0" i="1" smtClean="0">
                          <a:solidFill>
                            <a:srgbClr val="000000"/>
                          </a:solidFill>
                          <a:latin typeface="Cambria Math"/>
                        </a:rPr>
                        <m:t>𝑃</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a:rPr>
                            <m:t>𝐴</m:t>
                          </m:r>
                          <m:r>
                            <a:rPr lang="en-US" altLang="zh-CN" sz="2400" b="0" i="1" smtClean="0">
                              <a:solidFill>
                                <a:srgbClr val="000000"/>
                              </a:solidFill>
                              <a:latin typeface="Cambria Math"/>
                            </a:rPr>
                            <m:t>|</m:t>
                          </m:r>
                          <m:r>
                            <a:rPr lang="en-US" altLang="zh-CN" sz="2400" b="0" i="1" smtClean="0">
                              <a:solidFill>
                                <a:srgbClr val="000000"/>
                              </a:solidFill>
                              <a:latin typeface="Cambria Math"/>
                            </a:rPr>
                            <m:t>𝐵</m:t>
                          </m:r>
                        </m:e>
                      </m:d>
                      <m:r>
                        <a:rPr lang="en-US" altLang="zh-CN" sz="2400" b="0" i="1" smtClean="0">
                          <a:solidFill>
                            <a:srgbClr val="000000"/>
                          </a:solidFill>
                          <a:latin typeface="Cambria Math"/>
                        </a:rPr>
                        <m:t>𝑃</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a:rPr>
                            <m:t>𝐵</m:t>
                          </m:r>
                        </m:e>
                      </m:d>
                      <m:r>
                        <a:rPr lang="en-US" altLang="zh-CN" sz="2400" b="0" i="1" smtClean="0">
                          <a:solidFill>
                            <a:srgbClr val="000000"/>
                          </a:solidFill>
                          <a:latin typeface="Cambria Math"/>
                        </a:rPr>
                        <m:t>=</m:t>
                      </m:r>
                      <m:r>
                        <a:rPr lang="en-US" altLang="zh-CN" sz="2400" b="0" i="1" smtClean="0">
                          <a:solidFill>
                            <a:srgbClr val="000000"/>
                          </a:solidFill>
                          <a:latin typeface="Cambria Math"/>
                        </a:rPr>
                        <m:t>𝑃</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a:rPr>
                            <m:t>𝐵</m:t>
                          </m:r>
                          <m:r>
                            <a:rPr lang="en-US" altLang="zh-CN" sz="2400" b="0" i="1" smtClean="0">
                              <a:solidFill>
                                <a:srgbClr val="000000"/>
                              </a:solidFill>
                              <a:latin typeface="Cambria Math"/>
                            </a:rPr>
                            <m:t>|</m:t>
                          </m:r>
                          <m:r>
                            <a:rPr lang="en-US" altLang="zh-CN" sz="2400" b="0" i="1" smtClean="0">
                              <a:solidFill>
                                <a:srgbClr val="000000"/>
                              </a:solidFill>
                              <a:latin typeface="Cambria Math"/>
                            </a:rPr>
                            <m:t>𝐴</m:t>
                          </m:r>
                        </m:e>
                      </m:d>
                      <m:r>
                        <a:rPr lang="en-US" altLang="zh-CN" sz="2400" b="0" i="1" smtClean="0">
                          <a:solidFill>
                            <a:srgbClr val="000000"/>
                          </a:solidFill>
                          <a:latin typeface="Cambria Math"/>
                        </a:rPr>
                        <m:t>𝑃</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a:rPr>
                            <m:t>𝐴</m:t>
                          </m:r>
                        </m:e>
                      </m:d>
                    </m:oMath>
                  </m:oMathPara>
                </a14:m>
                <a:endParaRPr lang="zh-CN" altLang="en-US" sz="2400" dirty="0">
                  <a:solidFill>
                    <a:srgbClr val="000000"/>
                  </a:solidFill>
                </a:endParaRPr>
              </a:p>
            </p:txBody>
          </p:sp>
        </mc:Choice>
        <mc:Fallback xmlns="">
          <p:sp>
            <p:nvSpPr>
              <p:cNvPr id="24" name="TextBox 12"/>
              <p:cNvSpPr txBox="1">
                <a:spLocks noRot="1" noChangeAspect="1" noMove="1" noResize="1" noEditPoints="1" noAdjustHandles="1" noChangeArrowheads="1" noChangeShapeType="1" noTextEdit="1"/>
              </p:cNvSpPr>
              <p:nvPr/>
            </p:nvSpPr>
            <p:spPr>
              <a:xfrm>
                <a:off x="628649" y="1981200"/>
                <a:ext cx="5516254" cy="461665"/>
              </a:xfrm>
              <a:prstGeom prst="rect">
                <a:avLst/>
              </a:prstGeom>
              <a:blipFill>
                <a:blip r:embed="rId7"/>
                <a:stretch>
                  <a:fillRect b="-171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308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6B3AB4-18B4-403E-A5F9-8479C8CFAAFE}"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7</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sp>
        <p:nvSpPr>
          <p:cNvPr id="5" name="Content Placeholder 2"/>
          <p:cNvSpPr txBox="1">
            <a:spLocks/>
          </p:cNvSpPr>
          <p:nvPr/>
        </p:nvSpPr>
        <p:spPr>
          <a:xfrm>
            <a:off x="609600" y="1228725"/>
            <a:ext cx="8023225" cy="28860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Salmon vs. Tuna</a:t>
            </a:r>
          </a:p>
          <a:p>
            <a:pPr>
              <a:lnSpc>
                <a:spcPct val="120000"/>
              </a:lnSpc>
              <a:spcBef>
                <a:spcPts val="1200"/>
              </a:spcBef>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随机抓一条鱼</a:t>
            </a: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p>
          <a:p>
            <a:pPr>
              <a:lnSpc>
                <a:spcPct val="120000"/>
              </a:lnSpc>
              <a:spcBef>
                <a:spcPts val="1200"/>
              </a:spcBef>
            </a:pP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P(</a:t>
            </a:r>
            <a:r>
              <a:rPr lang="el-GR" sz="2400" b="1" dirty="0" smtClean="0">
                <a:latin typeface="Times New Roman" panose="02020603050405020304" pitchFamily="18" charset="0"/>
                <a:ea typeface="楷体" panose="02010609060101010101" pitchFamily="49" charset="-122"/>
                <a:cs typeface="Times New Roman" panose="02020603050405020304" pitchFamily="18" charset="0"/>
              </a:rPr>
              <a:t>ω</a:t>
            </a:r>
            <a:r>
              <a:rPr lang="en-US" sz="24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)=P(</a:t>
            </a:r>
            <a:r>
              <a:rPr lang="el-GR" sz="2400" b="1" dirty="0" smtClean="0">
                <a:latin typeface="Times New Roman" panose="02020603050405020304" pitchFamily="18" charset="0"/>
                <a:ea typeface="楷体" panose="02010609060101010101" pitchFamily="49" charset="-122"/>
                <a:cs typeface="Times New Roman" panose="02020603050405020304" pitchFamily="18" charset="0"/>
              </a:rPr>
              <a:t>ω</a:t>
            </a:r>
            <a:r>
              <a:rPr lang="en-US" sz="24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p>
          <a:p>
            <a:pPr>
              <a:lnSpc>
                <a:spcPct val="120000"/>
              </a:lnSpc>
              <a:spcBef>
                <a:spcPts val="1200"/>
              </a:spcBef>
            </a:pP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P(</a:t>
            </a:r>
            <a:r>
              <a:rPr lang="el-GR" sz="2400" b="1" dirty="0" smtClean="0">
                <a:latin typeface="Times New Roman" panose="02020603050405020304" pitchFamily="18" charset="0"/>
                <a:ea typeface="楷体" panose="02010609060101010101" pitchFamily="49" charset="-122"/>
                <a:cs typeface="Times New Roman" panose="02020603050405020304" pitchFamily="18" charset="0"/>
              </a:rPr>
              <a:t>ω</a:t>
            </a:r>
            <a:r>
              <a:rPr lang="en-US" sz="24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)&gt;P(</a:t>
            </a:r>
            <a:r>
              <a:rPr lang="el-GR" sz="2400" b="1" dirty="0" smtClean="0">
                <a:latin typeface="Times New Roman" panose="02020603050405020304" pitchFamily="18" charset="0"/>
                <a:ea typeface="楷体" panose="02010609060101010101" pitchFamily="49" charset="-122"/>
                <a:cs typeface="Times New Roman" panose="02020603050405020304" pitchFamily="18" charset="0"/>
              </a:rPr>
              <a:t>ω</a:t>
            </a:r>
            <a:r>
              <a:rPr lang="en-US" sz="24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p>
          <a:p>
            <a:pPr>
              <a:lnSpc>
                <a:spcPct val="120000"/>
              </a:lnSpc>
              <a:spcBef>
                <a:spcPts val="1200"/>
              </a:spcBef>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需要额外信息</a:t>
            </a:r>
            <a:endParaRPr lang="en-US" sz="2400" b="1" i="1"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6" name="Object 4"/>
          <p:cNvGraphicFramePr>
            <a:graphicFrameLocks noChangeAspect="1"/>
          </p:cNvGraphicFramePr>
          <p:nvPr>
            <p:extLst>
              <p:ext uri="{D42A27DB-BD31-4B8C-83A1-F6EECF244321}">
                <p14:modId xmlns:p14="http://schemas.microsoft.com/office/powerpoint/2010/main" val="2432024485"/>
              </p:ext>
            </p:extLst>
          </p:nvPr>
        </p:nvGraphicFramePr>
        <p:xfrm>
          <a:off x="838200" y="4495800"/>
          <a:ext cx="3338513" cy="895350"/>
        </p:xfrm>
        <a:graphic>
          <a:graphicData uri="http://schemas.openxmlformats.org/presentationml/2006/ole">
            <mc:AlternateContent xmlns:mc="http://schemas.openxmlformats.org/markup-compatibility/2006">
              <mc:Choice xmlns:v="urn:schemas-microsoft-com:vml" Requires="v">
                <p:oleObj spid="_x0000_s30765" name="Equation" r:id="rId3" imgW="1562100" imgH="419100" progId="Equation.3">
                  <p:embed/>
                </p:oleObj>
              </mc:Choice>
              <mc:Fallback>
                <p:oleObj name="Equation" r:id="rId3" imgW="1562100" imgH="4191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495800"/>
                        <a:ext cx="3338513"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descr="http://upload.wikimedia.org/wikipedia/commons/3/32/Tuna.jpg">
            <a:hlinkClick r:id="rId5" tooltip="Yellowfin tuna, Thunnus albacares"/>
          </p:cNvPr>
          <p:cNvPicPr>
            <a:picLocks noChangeAspect="1" noChangeArrowheads="1"/>
          </p:cNvPicPr>
          <p:nvPr/>
        </p:nvPicPr>
        <p:blipFill>
          <a:blip r:embed="rId6" cstate="print"/>
          <a:srcRect/>
          <a:stretch>
            <a:fillRect/>
          </a:stretch>
        </p:blipFill>
        <p:spPr bwMode="auto">
          <a:xfrm>
            <a:off x="5257800" y="1371600"/>
            <a:ext cx="2857500" cy="1971676"/>
          </a:xfrm>
          <a:prstGeom prst="rect">
            <a:avLst/>
          </a:prstGeom>
          <a:noFill/>
        </p:spPr>
      </p:pic>
      <p:pic>
        <p:nvPicPr>
          <p:cNvPr id="8" name="Picture 8" descr="http://static.howstuffworks.com/gif/salmon-population-1.jpg"/>
          <p:cNvPicPr>
            <a:picLocks noChangeAspect="1" noChangeArrowheads="1"/>
          </p:cNvPicPr>
          <p:nvPr/>
        </p:nvPicPr>
        <p:blipFill>
          <a:blip r:embed="rId7" cstate="print"/>
          <a:srcRect/>
          <a:stretch>
            <a:fillRect/>
          </a:stretch>
        </p:blipFill>
        <p:spPr bwMode="auto">
          <a:xfrm>
            <a:off x="5257800" y="3657600"/>
            <a:ext cx="2819400" cy="2114550"/>
          </a:xfrm>
          <a:prstGeom prst="rect">
            <a:avLst/>
          </a:prstGeom>
          <a:noFill/>
        </p:spPr>
      </p:pic>
      <p:sp>
        <p:nvSpPr>
          <p:cNvPr id="9" name="文本框 7"/>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贝叶斯奇幻之旅</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5052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B4B77C6-8EE4-44A9-9B4D-7161E1F854EF}"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8</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sp>
        <p:nvSpPr>
          <p:cNvPr id="5" name="内容占位符 2"/>
          <p:cNvSpPr txBox="1">
            <a:spLocks/>
          </p:cNvSpPr>
          <p:nvPr/>
        </p:nvSpPr>
        <p:spPr>
          <a:xfrm>
            <a:off x="609600" y="701184"/>
            <a:ext cx="8023225" cy="34194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Probability of Kill</a:t>
            </a:r>
          </a:p>
          <a:p>
            <a:pPr lvl="1">
              <a:lnSpc>
                <a:spcPct val="120000"/>
              </a:lnSpc>
              <a:spcBef>
                <a:spcPts val="0"/>
              </a:spcBef>
            </a:pP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P(A): 0.6 </a:t>
            </a:r>
          </a:p>
          <a:p>
            <a:pPr lvl="1">
              <a:lnSpc>
                <a:spcPct val="120000"/>
              </a:lnSpc>
              <a:spcBef>
                <a:spcPts val="0"/>
              </a:spcBef>
            </a:pP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P(B): 0.5</a:t>
            </a:r>
          </a:p>
          <a:p>
            <a:pPr marL="457200" lvl="1" indent="0">
              <a:lnSpc>
                <a:spcPct val="120000"/>
              </a:lnSpc>
              <a:spcBef>
                <a:spcPts val="0"/>
              </a:spcBef>
              <a:buFont typeface="Arial" panose="020B0604020202020204" pitchFamily="34" charset="0"/>
              <a:buNone/>
            </a:pPr>
            <a:endParaRPr lang="en-US" altLang="zh-CN" b="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spcBef>
                <a:spcPts val="0"/>
              </a:spcBef>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The target is killed with:</a:t>
            </a:r>
          </a:p>
          <a:p>
            <a:pPr lvl="1">
              <a:lnSpc>
                <a:spcPct val="120000"/>
              </a:lnSpc>
              <a:spcBef>
                <a:spcPts val="0"/>
              </a:spcBef>
            </a:pP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One shoot from A</a:t>
            </a:r>
          </a:p>
          <a:p>
            <a:pPr lvl="1">
              <a:lnSpc>
                <a:spcPct val="120000"/>
              </a:lnSpc>
              <a:spcBef>
                <a:spcPts val="0"/>
              </a:spcBef>
            </a:pP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One shoot from B</a:t>
            </a:r>
          </a:p>
          <a:p>
            <a:pPr lvl="1">
              <a:lnSpc>
                <a:spcPct val="120000"/>
              </a:lnSpc>
              <a:spcBef>
                <a:spcPts val="0"/>
              </a:spcBef>
            </a:pPr>
            <a:endParaRPr lang="en-US" altLang="zh-CN" b="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spcBef>
                <a:spcPts val="0"/>
              </a:spcBef>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What is the probability that it is shot down by A?</a:t>
            </a:r>
          </a:p>
          <a:p>
            <a:pPr lvl="1">
              <a:lnSpc>
                <a:spcPct val="120000"/>
              </a:lnSpc>
              <a:spcBef>
                <a:spcPts val="0"/>
              </a:spcBef>
            </a:pP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C: The target is killed.</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860106212"/>
              </p:ext>
            </p:extLst>
          </p:nvPr>
        </p:nvGraphicFramePr>
        <p:xfrm>
          <a:off x="759342" y="5378941"/>
          <a:ext cx="7873483" cy="796776"/>
        </p:xfrm>
        <a:graphic>
          <a:graphicData uri="http://schemas.openxmlformats.org/presentationml/2006/ole">
            <mc:AlternateContent xmlns:mc="http://schemas.openxmlformats.org/markup-compatibility/2006">
              <mc:Choice xmlns:v="urn:schemas-microsoft-com:vml" Requires="v">
                <p:oleObj spid="_x0000_s31789" name="公式" r:id="rId3" imgW="4648200" imgH="469900" progId="Equation.3">
                  <p:embed/>
                </p:oleObj>
              </mc:Choice>
              <mc:Fallback>
                <p:oleObj name="公式" r:id="rId3" imgW="4648200" imgH="4699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42" y="5378941"/>
                        <a:ext cx="7873483" cy="796776"/>
                      </a:xfrm>
                      <a:prstGeom prst="rect">
                        <a:avLst/>
                      </a:prstGeom>
                      <a:noFill/>
                      <a:extLst/>
                    </p:spPr>
                  </p:pic>
                </p:oleObj>
              </mc:Fallback>
            </mc:AlternateContent>
          </a:graphicData>
        </a:graphic>
      </p:graphicFrame>
      <p:pic>
        <p:nvPicPr>
          <p:cNvPr id="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9200" y="1524000"/>
            <a:ext cx="304800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贝叶斯奇幻之旅</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7830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0D14BAD-D4E3-4EE2-B515-4F46FFF846C1}" type="datetime1">
              <a:rPr lang="zh-CN" altLang="en-US" smtClean="0"/>
              <a:t>2021/7/21</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9</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sp>
        <p:nvSpPr>
          <p:cNvPr id="5" name="Content Placeholder 2"/>
          <p:cNvSpPr txBox="1">
            <a:spLocks/>
          </p:cNvSpPr>
          <p:nvPr/>
        </p:nvSpPr>
        <p:spPr>
          <a:xfrm>
            <a:off x="492125" y="868240"/>
            <a:ext cx="8023225" cy="520724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l-GR" sz="3100" b="1" dirty="0" smtClean="0">
                <a:latin typeface="Times New Roman" panose="02020603050405020304" pitchFamily="18" charset="0"/>
                <a:ea typeface="楷体" panose="02010609060101010101" pitchFamily="49" charset="-122"/>
                <a:cs typeface="Times New Roman" panose="02020603050405020304" pitchFamily="18" charset="0"/>
              </a:rPr>
              <a:t>ω</a:t>
            </a:r>
            <a:r>
              <a:rPr lang="el-GR" sz="31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sz="31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3100" b="1" dirty="0">
                <a:latin typeface="Times New Roman" panose="02020603050405020304" pitchFamily="18" charset="0"/>
                <a:ea typeface="楷体" panose="02010609060101010101" pitchFamily="49" charset="-122"/>
                <a:cs typeface="Times New Roman" panose="02020603050405020304" pitchFamily="18" charset="0"/>
              </a:rPr>
              <a:t>癌症</a:t>
            </a:r>
            <a:r>
              <a:rPr lang="en-US" sz="31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l-GR" sz="3100" b="1" dirty="0" smtClean="0">
                <a:latin typeface="Times New Roman" panose="02020603050405020304" pitchFamily="18" charset="0"/>
                <a:ea typeface="楷体" panose="02010609060101010101" pitchFamily="49" charset="-122"/>
                <a:cs typeface="Times New Roman" panose="02020603050405020304" pitchFamily="18" charset="0"/>
              </a:rPr>
              <a:t>ω</a:t>
            </a:r>
            <a:r>
              <a:rPr lang="el-GR" sz="31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sz="31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3100" b="1" dirty="0" smtClean="0">
                <a:latin typeface="Times New Roman" panose="02020603050405020304" pitchFamily="18" charset="0"/>
                <a:ea typeface="楷体" panose="02010609060101010101" pitchFamily="49" charset="-122"/>
                <a:cs typeface="Times New Roman" panose="02020603050405020304" pitchFamily="18" charset="0"/>
              </a:rPr>
              <a:t>正常</a:t>
            </a:r>
            <a:endParaRPr lang="en-US" sz="3100" b="1"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600"/>
              </a:spcBef>
            </a:pPr>
            <a:endParaRPr lang="en-US" sz="3100" b="1"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600"/>
              </a:spcBef>
            </a:pPr>
            <a:r>
              <a:rPr lang="en-US" sz="3100" b="1" dirty="0" smtClean="0">
                <a:latin typeface="Times New Roman" panose="02020603050405020304" pitchFamily="18" charset="0"/>
                <a:ea typeface="楷体" panose="02010609060101010101" pitchFamily="49" charset="-122"/>
                <a:cs typeface="Times New Roman" panose="02020603050405020304" pitchFamily="18" charset="0"/>
              </a:rPr>
              <a:t>P(</a:t>
            </a:r>
            <a:r>
              <a:rPr lang="el-GR" sz="3100" b="1" dirty="0" smtClean="0">
                <a:latin typeface="Times New Roman" panose="02020603050405020304" pitchFamily="18" charset="0"/>
                <a:ea typeface="楷体" panose="02010609060101010101" pitchFamily="49" charset="-122"/>
                <a:cs typeface="Times New Roman" panose="02020603050405020304" pitchFamily="18" charset="0"/>
              </a:rPr>
              <a:t>ω</a:t>
            </a:r>
            <a:r>
              <a:rPr lang="el-GR" sz="31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sz="3100" b="1" dirty="0" smtClean="0">
                <a:latin typeface="Times New Roman" panose="02020603050405020304" pitchFamily="18" charset="0"/>
                <a:ea typeface="楷体" panose="02010609060101010101" pitchFamily="49" charset="-122"/>
                <a:cs typeface="Times New Roman" panose="02020603050405020304" pitchFamily="18" charset="0"/>
              </a:rPr>
              <a:t>)=0.008; P(</a:t>
            </a:r>
            <a:r>
              <a:rPr lang="el-GR" sz="3100" b="1" dirty="0" smtClean="0">
                <a:latin typeface="Times New Roman" panose="02020603050405020304" pitchFamily="18" charset="0"/>
                <a:ea typeface="楷体" panose="02010609060101010101" pitchFamily="49" charset="-122"/>
                <a:cs typeface="Times New Roman" panose="02020603050405020304" pitchFamily="18" charset="0"/>
              </a:rPr>
              <a:t>ω</a:t>
            </a:r>
            <a:r>
              <a:rPr lang="el-GR" sz="31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sz="3100" b="1" dirty="0" smtClean="0">
                <a:latin typeface="Times New Roman" panose="02020603050405020304" pitchFamily="18" charset="0"/>
                <a:ea typeface="楷体" panose="02010609060101010101" pitchFamily="49" charset="-122"/>
                <a:cs typeface="Times New Roman" panose="02020603050405020304" pitchFamily="18" charset="0"/>
              </a:rPr>
              <a:t>)=0.992</a:t>
            </a:r>
          </a:p>
          <a:p>
            <a:pPr>
              <a:spcBef>
                <a:spcPts val="600"/>
              </a:spcBef>
            </a:pPr>
            <a:endParaRPr lang="en-US" sz="3100" b="1"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600"/>
              </a:spcBef>
            </a:pPr>
            <a:r>
              <a:rPr lang="zh-CN" altLang="en-US" sz="3100" b="1" dirty="0" smtClean="0">
                <a:latin typeface="Times New Roman" panose="02020603050405020304" pitchFamily="18" charset="0"/>
                <a:ea typeface="楷体" panose="02010609060101010101" pitchFamily="49" charset="-122"/>
                <a:cs typeface="Times New Roman" panose="02020603050405020304" pitchFamily="18" charset="0"/>
              </a:rPr>
              <a:t>实验室测试结果</a:t>
            </a:r>
            <a:r>
              <a:rPr lang="en-US" sz="3100" b="1" dirty="0" smtClean="0">
                <a:latin typeface="Times New Roman" panose="02020603050405020304" pitchFamily="18" charset="0"/>
                <a:ea typeface="楷体" panose="02010609060101010101" pitchFamily="49" charset="-122"/>
                <a:cs typeface="Times New Roman" panose="02020603050405020304" pitchFamily="18" charset="0"/>
              </a:rPr>
              <a:t>: + vs. –</a:t>
            </a:r>
          </a:p>
          <a:p>
            <a:pPr>
              <a:spcBef>
                <a:spcPts val="600"/>
              </a:spcBef>
            </a:pPr>
            <a:endParaRPr lang="en-US" sz="3100" b="1"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600"/>
              </a:spcBef>
            </a:pPr>
            <a:r>
              <a:rPr lang="en-US" sz="3100" b="1" dirty="0" smtClean="0">
                <a:latin typeface="Times New Roman" panose="02020603050405020304" pitchFamily="18" charset="0"/>
                <a:ea typeface="楷体" panose="02010609060101010101" pitchFamily="49" charset="-122"/>
                <a:cs typeface="Times New Roman" panose="02020603050405020304" pitchFamily="18" charset="0"/>
              </a:rPr>
              <a:t>P(+|</a:t>
            </a:r>
            <a:r>
              <a:rPr lang="el-GR" sz="3100" b="1" dirty="0" smtClean="0">
                <a:latin typeface="Times New Roman" panose="02020603050405020304" pitchFamily="18" charset="0"/>
                <a:ea typeface="楷体" panose="02010609060101010101" pitchFamily="49" charset="-122"/>
                <a:cs typeface="Times New Roman" panose="02020603050405020304" pitchFamily="18" charset="0"/>
              </a:rPr>
              <a:t>ω</a:t>
            </a:r>
            <a:r>
              <a:rPr lang="en-US" sz="31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sz="3100" b="1" dirty="0" smtClean="0">
                <a:latin typeface="Times New Roman" panose="02020603050405020304" pitchFamily="18" charset="0"/>
                <a:ea typeface="楷体" panose="02010609060101010101" pitchFamily="49" charset="-122"/>
                <a:cs typeface="Times New Roman" panose="02020603050405020304" pitchFamily="18" charset="0"/>
              </a:rPr>
              <a:t>)=0.98; P(-|</a:t>
            </a:r>
            <a:r>
              <a:rPr lang="el-GR" sz="3100" b="1" dirty="0" smtClean="0">
                <a:latin typeface="Times New Roman" panose="02020603050405020304" pitchFamily="18" charset="0"/>
                <a:ea typeface="楷体" panose="02010609060101010101" pitchFamily="49" charset="-122"/>
                <a:cs typeface="Times New Roman" panose="02020603050405020304" pitchFamily="18" charset="0"/>
              </a:rPr>
              <a:t>ω</a:t>
            </a:r>
            <a:r>
              <a:rPr lang="en-US" sz="31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sz="3100" b="1" dirty="0" smtClean="0">
                <a:latin typeface="Times New Roman" panose="02020603050405020304" pitchFamily="18" charset="0"/>
                <a:ea typeface="楷体" panose="02010609060101010101" pitchFamily="49" charset="-122"/>
                <a:cs typeface="Times New Roman" panose="02020603050405020304" pitchFamily="18" charset="0"/>
              </a:rPr>
              <a:t>)=0.02</a:t>
            </a:r>
          </a:p>
          <a:p>
            <a:pPr>
              <a:spcBef>
                <a:spcPts val="600"/>
              </a:spcBef>
            </a:pPr>
            <a:endParaRPr lang="en-US" sz="3100" b="1"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600"/>
              </a:spcBef>
            </a:pPr>
            <a:r>
              <a:rPr lang="en-US" sz="3100" b="1" dirty="0" smtClean="0">
                <a:latin typeface="Times New Roman" panose="02020603050405020304" pitchFamily="18" charset="0"/>
                <a:ea typeface="楷体" panose="02010609060101010101" pitchFamily="49" charset="-122"/>
                <a:cs typeface="Times New Roman" panose="02020603050405020304" pitchFamily="18" charset="0"/>
              </a:rPr>
              <a:t>P(+|</a:t>
            </a:r>
            <a:r>
              <a:rPr lang="el-GR" sz="3100" b="1" dirty="0" smtClean="0">
                <a:latin typeface="Times New Roman" panose="02020603050405020304" pitchFamily="18" charset="0"/>
                <a:ea typeface="楷体" panose="02010609060101010101" pitchFamily="49" charset="-122"/>
                <a:cs typeface="Times New Roman" panose="02020603050405020304" pitchFamily="18" charset="0"/>
              </a:rPr>
              <a:t>ω</a:t>
            </a:r>
            <a:r>
              <a:rPr lang="en-US" sz="31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sz="3100" b="1" dirty="0" smtClean="0">
                <a:latin typeface="Times New Roman" panose="02020603050405020304" pitchFamily="18" charset="0"/>
                <a:ea typeface="楷体" panose="02010609060101010101" pitchFamily="49" charset="-122"/>
                <a:cs typeface="Times New Roman" panose="02020603050405020304" pitchFamily="18" charset="0"/>
              </a:rPr>
              <a:t>)=0.03; P(-|</a:t>
            </a:r>
            <a:r>
              <a:rPr lang="el-GR" sz="3100" b="1" dirty="0" smtClean="0">
                <a:latin typeface="Times New Roman" panose="02020603050405020304" pitchFamily="18" charset="0"/>
                <a:ea typeface="楷体" panose="02010609060101010101" pitchFamily="49" charset="-122"/>
                <a:cs typeface="Times New Roman" panose="02020603050405020304" pitchFamily="18" charset="0"/>
              </a:rPr>
              <a:t>ω</a:t>
            </a:r>
            <a:r>
              <a:rPr lang="en-US" sz="31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sz="3100" b="1" dirty="0" smtClean="0">
                <a:latin typeface="Times New Roman" panose="02020603050405020304" pitchFamily="18" charset="0"/>
                <a:ea typeface="楷体" panose="02010609060101010101" pitchFamily="49" charset="-122"/>
                <a:cs typeface="Times New Roman" panose="02020603050405020304" pitchFamily="18" charset="0"/>
              </a:rPr>
              <a:t>)=0.97</a:t>
            </a:r>
          </a:p>
          <a:p>
            <a:pPr>
              <a:spcBef>
                <a:spcPts val="600"/>
              </a:spcBef>
            </a:pPr>
            <a:endParaRPr lang="en-US" sz="3100" b="1"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600"/>
              </a:spcBef>
            </a:pPr>
            <a:r>
              <a:rPr lang="zh-CN" altLang="en-US" sz="3100" b="1" dirty="0" smtClean="0">
                <a:latin typeface="Times New Roman" panose="02020603050405020304" pitchFamily="18" charset="0"/>
                <a:ea typeface="楷体" panose="02010609060101010101" pitchFamily="49" charset="-122"/>
                <a:cs typeface="Times New Roman" panose="02020603050405020304" pitchFamily="18" charset="0"/>
              </a:rPr>
              <a:t>如果某人检验呈阳性</a:t>
            </a:r>
            <a:r>
              <a:rPr lang="en-US" sz="3100" b="1" dirty="0" smtClean="0">
                <a:latin typeface="Times New Roman" panose="02020603050405020304" pitchFamily="18" charset="0"/>
                <a:ea typeface="楷体" panose="02010609060101010101" pitchFamily="49" charset="-122"/>
                <a:cs typeface="Times New Roman" panose="02020603050405020304" pitchFamily="18" charset="0"/>
              </a:rPr>
              <a:t>…</a:t>
            </a:r>
          </a:p>
          <a:p>
            <a:pPr>
              <a:spcBef>
                <a:spcPts val="600"/>
              </a:spcBef>
            </a:pPr>
            <a:endParaRPr lang="en-US" sz="3100" b="1"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600"/>
              </a:spcBef>
            </a:pPr>
            <a:r>
              <a:rPr lang="en-US" sz="3100" b="1" dirty="0" smtClean="0">
                <a:latin typeface="Times New Roman" panose="02020603050405020304" pitchFamily="18" charset="0"/>
                <a:ea typeface="楷体" panose="02010609060101010101" pitchFamily="49" charset="-122"/>
                <a:cs typeface="Times New Roman" panose="02020603050405020304" pitchFamily="18" charset="0"/>
              </a:rPr>
              <a:t>Is he/she doomed?</a:t>
            </a:r>
          </a:p>
          <a:p>
            <a:endParaRPr lang="en-US" dirty="0" smtClean="0"/>
          </a:p>
          <a:p>
            <a:endParaRPr lang="en-US" dirty="0" smtClean="0"/>
          </a:p>
          <a:p>
            <a:endParaRPr lang="en-US" dirty="0"/>
          </a:p>
        </p:txBody>
      </p:sp>
      <p:pic>
        <p:nvPicPr>
          <p:cNvPr id="6" name="Picture 2" descr="https://www.kigu.me/sites/default/files/blog/189-community-tuesday-7-pink-ribbon-day.jpe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9639" y="967093"/>
            <a:ext cx="847725" cy="13477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9082" y="2490788"/>
            <a:ext cx="2420120" cy="157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p:cNvSpPr txBox="1"/>
          <p:nvPr/>
        </p:nvSpPr>
        <p:spPr>
          <a:xfrm>
            <a:off x="277086" y="27712"/>
            <a:ext cx="61999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7.1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贝叶斯奇幻之旅</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460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animEffect transition="in" filter="fade">
                                      <p:cBhvr>
                                        <p:cTn id="7" dur="500"/>
                                        <p:tgtEl>
                                          <p:spTgt spid="5">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2" end="12"/>
                                            </p:txEl>
                                          </p:spTgt>
                                        </p:tgtEl>
                                        <p:attrNameLst>
                                          <p:attrName>style.visibility</p:attrName>
                                        </p:attrNameLst>
                                      </p:cBhvr>
                                      <p:to>
                                        <p:strVal val="visible"/>
                                      </p:to>
                                    </p:set>
                                    <p:animEffect transition="in" filter="fade">
                                      <p:cBhvr>
                                        <p:cTn id="10"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6001</TotalTime>
  <Words>2351</Words>
  <Application>Microsoft Office PowerPoint</Application>
  <PresentationFormat>全屏显示(4:3)</PresentationFormat>
  <Paragraphs>375</Paragraphs>
  <Slides>30</Slides>
  <Notes>3</Notes>
  <HiddenSlides>0</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3</vt:i4>
      </vt:variant>
      <vt:variant>
        <vt:lpstr>幻灯片标题</vt:lpstr>
      </vt:variant>
      <vt:variant>
        <vt:i4>30</vt:i4>
      </vt:variant>
    </vt:vector>
  </HeadingPairs>
  <TitlesOfParts>
    <vt:vector size="48" baseType="lpstr">
      <vt:lpstr>Bebas</vt:lpstr>
      <vt:lpstr>等线</vt:lpstr>
      <vt:lpstr>等线 Light</vt:lpstr>
      <vt:lpstr>黑体</vt:lpstr>
      <vt:lpstr>华文新魏</vt:lpstr>
      <vt:lpstr>楷体</vt:lpstr>
      <vt:lpstr>宋体</vt:lpstr>
      <vt:lpstr>微软雅黑</vt:lpstr>
      <vt:lpstr>Arial</vt:lpstr>
      <vt:lpstr>Cambria Math</vt:lpstr>
      <vt:lpstr>Times New Roman</vt:lpstr>
      <vt:lpstr>Wingdings</vt:lpstr>
      <vt:lpstr>自定义设计方案</vt:lpstr>
      <vt:lpstr>2_自定义设计方案</vt:lpstr>
      <vt:lpstr>3_自定义设计方案</vt:lpstr>
      <vt:lpstr>公式</vt:lpstr>
      <vt:lpstr>Equation</vt:lpstr>
      <vt:lpstr>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Organization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Windows 用户</cp:lastModifiedBy>
  <cp:revision>807</cp:revision>
  <dcterms:created xsi:type="dcterms:W3CDTF">2020-07-29T00:32:30Z</dcterms:created>
  <dcterms:modified xsi:type="dcterms:W3CDTF">2021-07-21T08:15:08Z</dcterms:modified>
</cp:coreProperties>
</file>